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48"/>
  </p:notesMasterIdLst>
  <p:handoutMasterIdLst>
    <p:handoutMasterId r:id="rId49"/>
  </p:handoutMasterIdLst>
  <p:sldIdLst>
    <p:sldId id="791" r:id="rId3"/>
    <p:sldId id="912" r:id="rId4"/>
    <p:sldId id="1007" r:id="rId5"/>
    <p:sldId id="1008" r:id="rId6"/>
    <p:sldId id="1009" r:id="rId7"/>
    <p:sldId id="1010" r:id="rId8"/>
    <p:sldId id="977" r:id="rId9"/>
    <p:sldId id="1011" r:id="rId10"/>
    <p:sldId id="1012" r:id="rId11"/>
    <p:sldId id="992" r:id="rId12"/>
    <p:sldId id="1015" r:id="rId13"/>
    <p:sldId id="1016" r:id="rId14"/>
    <p:sldId id="1017" r:id="rId15"/>
    <p:sldId id="1019" r:id="rId16"/>
    <p:sldId id="1020" r:id="rId17"/>
    <p:sldId id="1021" r:id="rId18"/>
    <p:sldId id="994" r:id="rId19"/>
    <p:sldId id="1022" r:id="rId20"/>
    <p:sldId id="1103" r:id="rId21"/>
    <p:sldId id="1169" r:id="rId22"/>
    <p:sldId id="1174" r:id="rId23"/>
    <p:sldId id="1175" r:id="rId24"/>
    <p:sldId id="1177" r:id="rId25"/>
    <p:sldId id="1176" r:id="rId26"/>
    <p:sldId id="1178" r:id="rId27"/>
    <p:sldId id="997" r:id="rId28"/>
    <p:sldId id="1179" r:id="rId29"/>
    <p:sldId id="1180" r:id="rId30"/>
    <p:sldId id="1181" r:id="rId31"/>
    <p:sldId id="1182" r:id="rId32"/>
    <p:sldId id="1172" r:id="rId33"/>
    <p:sldId id="1170" r:id="rId34"/>
    <p:sldId id="1171" r:id="rId35"/>
    <p:sldId id="1173" r:id="rId36"/>
    <p:sldId id="1013" r:id="rId37"/>
    <p:sldId id="1018" r:id="rId38"/>
    <p:sldId id="1014" r:id="rId39"/>
    <p:sldId id="995" r:id="rId40"/>
    <p:sldId id="996" r:id="rId41"/>
    <p:sldId id="913" r:id="rId42"/>
    <p:sldId id="998" r:id="rId43"/>
    <p:sldId id="999" r:id="rId44"/>
    <p:sldId id="1001" r:id="rId45"/>
    <p:sldId id="1002" r:id="rId46"/>
    <p:sldId id="1006" r:id="rId47"/>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2" clrIdx="0"/>
  <p:cmAuthor id="1" name="Rodrigo Floriano" initials="RF"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7352" autoAdjust="0"/>
    <p:restoredTop sz="84695" autoAdjust="0"/>
  </p:normalViewPr>
  <p:slideViewPr>
    <p:cSldViewPr snapToGrid="0">
      <p:cViewPr varScale="1">
        <p:scale>
          <a:sx n="123" d="100"/>
          <a:sy n="123" d="100"/>
        </p:scale>
        <p:origin x="1074" y="90"/>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Lst>
  </p:outlineViewPr>
  <p:notesTextViewPr>
    <p:cViewPr>
      <p:scale>
        <a:sx n="3" d="2"/>
        <a:sy n="3" d="2"/>
      </p:scale>
      <p:origin x="0" y="0"/>
    </p:cViewPr>
  </p:notesTextViewPr>
  <p:sorterViewPr>
    <p:cViewPr varScale="1">
      <p:scale>
        <a:sx n="100" d="100"/>
        <a:sy n="100" d="100"/>
      </p:scale>
      <p:origin x="0" y="-1428"/>
    </p:cViewPr>
  </p:sorterViewPr>
  <p:notesViewPr>
    <p:cSldViewPr snapToGrid="0">
      <p:cViewPr varScale="1">
        <p:scale>
          <a:sx n="84" d="100"/>
          <a:sy n="84" d="100"/>
        </p:scale>
        <p:origin x="-840" y="-7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8" Type="http://schemas.openxmlformats.org/officeDocument/2006/relationships/slide" Target="slides/slide9.xml"/><Relationship Id="rId13" Type="http://schemas.openxmlformats.org/officeDocument/2006/relationships/slide" Target="slides/slide14.xml"/><Relationship Id="rId18" Type="http://schemas.openxmlformats.org/officeDocument/2006/relationships/slide" Target="slides/slide26.xml"/><Relationship Id="rId26" Type="http://schemas.openxmlformats.org/officeDocument/2006/relationships/slide" Target="slides/slide38.xml"/><Relationship Id="rId3" Type="http://schemas.openxmlformats.org/officeDocument/2006/relationships/slide" Target="slides/slide4.xml"/><Relationship Id="rId21" Type="http://schemas.openxmlformats.org/officeDocument/2006/relationships/slide" Target="slides/slide29.xml"/><Relationship Id="rId7" Type="http://schemas.openxmlformats.org/officeDocument/2006/relationships/slide" Target="slides/slide8.xml"/><Relationship Id="rId12" Type="http://schemas.openxmlformats.org/officeDocument/2006/relationships/slide" Target="slides/slide13.xml"/><Relationship Id="rId17" Type="http://schemas.openxmlformats.org/officeDocument/2006/relationships/slide" Target="slides/slide18.xml"/><Relationship Id="rId25" Type="http://schemas.openxmlformats.org/officeDocument/2006/relationships/slide" Target="slides/slide37.xml"/><Relationship Id="rId2" Type="http://schemas.openxmlformats.org/officeDocument/2006/relationships/slide" Target="slides/slide3.xml"/><Relationship Id="rId16" Type="http://schemas.openxmlformats.org/officeDocument/2006/relationships/slide" Target="slides/slide17.xml"/><Relationship Id="rId20" Type="http://schemas.openxmlformats.org/officeDocument/2006/relationships/slide" Target="slides/slide28.xml"/><Relationship Id="rId29" Type="http://schemas.openxmlformats.org/officeDocument/2006/relationships/slide" Target="slides/slide42.xml"/><Relationship Id="rId1" Type="http://schemas.openxmlformats.org/officeDocument/2006/relationships/slide" Target="slides/slide2.xml"/><Relationship Id="rId6" Type="http://schemas.openxmlformats.org/officeDocument/2006/relationships/slide" Target="slides/slide7.xml"/><Relationship Id="rId11" Type="http://schemas.openxmlformats.org/officeDocument/2006/relationships/slide" Target="slides/slide12.xml"/><Relationship Id="rId24" Type="http://schemas.openxmlformats.org/officeDocument/2006/relationships/slide" Target="slides/slide36.xml"/><Relationship Id="rId32" Type="http://schemas.openxmlformats.org/officeDocument/2006/relationships/slide" Target="slides/slide45.xml"/><Relationship Id="rId5" Type="http://schemas.openxmlformats.org/officeDocument/2006/relationships/slide" Target="slides/slide6.xml"/><Relationship Id="rId15" Type="http://schemas.openxmlformats.org/officeDocument/2006/relationships/slide" Target="slides/slide16.xml"/><Relationship Id="rId23" Type="http://schemas.openxmlformats.org/officeDocument/2006/relationships/slide" Target="slides/slide35.xml"/><Relationship Id="rId28" Type="http://schemas.openxmlformats.org/officeDocument/2006/relationships/slide" Target="slides/slide41.xml"/><Relationship Id="rId10" Type="http://schemas.openxmlformats.org/officeDocument/2006/relationships/slide" Target="slides/slide11.xml"/><Relationship Id="rId19" Type="http://schemas.openxmlformats.org/officeDocument/2006/relationships/slide" Target="slides/slide27.xml"/><Relationship Id="rId31" Type="http://schemas.openxmlformats.org/officeDocument/2006/relationships/slide" Target="slides/slide44.xml"/><Relationship Id="rId4" Type="http://schemas.openxmlformats.org/officeDocument/2006/relationships/slide" Target="slides/slide5.xml"/><Relationship Id="rId9" Type="http://schemas.openxmlformats.org/officeDocument/2006/relationships/slide" Target="slides/slide10.xml"/><Relationship Id="rId14" Type="http://schemas.openxmlformats.org/officeDocument/2006/relationships/slide" Target="slides/slide15.xml"/><Relationship Id="rId22" Type="http://schemas.openxmlformats.org/officeDocument/2006/relationships/slide" Target="slides/slide30.xml"/><Relationship Id="rId27" Type="http://schemas.openxmlformats.org/officeDocument/2006/relationships/slide" Target="slides/slide39.xml"/><Relationship Id="rId30" Type="http://schemas.openxmlformats.org/officeDocument/2006/relationships/slide" Target="slides/slide4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s-ES" sz="800" dirty="0"/>
              <a:t>© 2006 Cisco Systems, Inc. Todos los derechos reservados.</a:t>
            </a:r>
          </a:p>
          <a:p>
            <a:pPr algn="l" defTabSz="611188">
              <a:lnSpc>
                <a:spcPct val="100000"/>
              </a:lnSpc>
              <a:tabLst>
                <a:tab pos="2387600" algn="l"/>
                <a:tab pos="4830763" algn="l"/>
              </a:tabLst>
            </a:pPr>
            <a:r>
              <a:rPr lang="es-ES" sz="800" dirty="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‹Nº›</a:t>
            </a:fld>
            <a:endParaRPr lang="es-ES" sz="800"/>
          </a:p>
        </p:txBody>
      </p:sp>
    </p:spTree>
    <p:extLst>
      <p:ext uri="{BB962C8B-B14F-4D97-AF65-F5344CB8AC3E}">
        <p14:creationId xmlns:p14="http://schemas.microsoft.com/office/powerpoint/2010/main" val="218101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3299367"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5667" tIns="50185" rIns="95667" bIns="50185">
            <a:spAutoFit/>
          </a:bodyPr>
          <a:lstStyle/>
          <a:p>
            <a:pPr algn="l" defTabSz="611188">
              <a:lnSpc>
                <a:spcPct val="100000"/>
              </a:lnSpc>
              <a:tabLst>
                <a:tab pos="2387600" algn="l"/>
                <a:tab pos="4830763" algn="l"/>
              </a:tabLst>
            </a:pPr>
            <a:r>
              <a:rPr lang="es-ES" sz="800" dirty="0"/>
              <a:t>© 2006 Cisco Systems, Inc. Todos los derechos reservados.</a:t>
            </a:r>
          </a:p>
          <a:p>
            <a:pPr algn="l" defTabSz="611188">
              <a:lnSpc>
                <a:spcPct val="100000"/>
              </a:lnSpc>
              <a:tabLst>
                <a:tab pos="2387600" algn="l"/>
                <a:tab pos="4830763" algn="l"/>
              </a:tabLst>
            </a:pPr>
            <a:r>
              <a:rPr lang="es-ES" sz="800" dirty="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‹Nº›</a:t>
            </a:fld>
            <a:endParaRPr lang="es-ES"/>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a:t>
            </a:fld>
            <a:endParaRPr lang="es-E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s-ES" b="0" dirty="0"/>
              <a:t>Cisco Networking Academy Program</a:t>
            </a:r>
          </a:p>
          <a:p>
            <a:pPr>
              <a:buFontTx/>
              <a:buNone/>
            </a:pPr>
            <a:r>
              <a:rPr lang="es-ES" b="0" dirty="0"/>
              <a:t>Routing and Switching Essentials v6.0</a:t>
            </a:r>
          </a:p>
          <a:p>
            <a:pPr>
              <a:buFontTx/>
              <a:buNone/>
            </a:pPr>
            <a:r>
              <a:rPr lang="es-ES" sz="1200" b="0" dirty="0"/>
              <a:t>Capítulo 4: Diseño de una red LAN</a:t>
            </a:r>
            <a:endParaRPr lang="es-ES" b="0" dirty="0"/>
          </a:p>
        </p:txBody>
      </p:sp>
    </p:spTree>
    <p:extLst>
      <p:ext uri="{BB962C8B-B14F-4D97-AF65-F5344CB8AC3E}">
        <p14:creationId xmlns:p14="http://schemas.microsoft.com/office/powerpoint/2010/main" val="2867733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4.1.1.4 – Jerarquía en las redes conmutadas sin fronteras</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4.1.1.4 – Jerarquía en las redes conmutadas sin fronteras</a:t>
            </a:r>
            <a:endParaRPr lang="es-ES" dirty="0"/>
          </a:p>
        </p:txBody>
      </p:sp>
    </p:spTree>
    <p:extLst>
      <p:ext uri="{BB962C8B-B14F-4D97-AF65-F5344CB8AC3E}">
        <p14:creationId xmlns:p14="http://schemas.microsoft.com/office/powerpoint/2010/main" val="1815318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4.1.1.4 – Jerarquía en las redes conmutadas sin fronteras</a:t>
            </a:r>
            <a:endParaRPr lang="es-ES" dirty="0"/>
          </a:p>
        </p:txBody>
      </p:sp>
    </p:spTree>
    <p:extLst>
      <p:ext uri="{BB962C8B-B14F-4D97-AF65-F5344CB8AC3E}">
        <p14:creationId xmlns:p14="http://schemas.microsoft.com/office/powerpoint/2010/main" val="33406357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4.1.1.4 – Jerarquía en las redes conmutadas sin fronteras</a:t>
            </a:r>
            <a:endParaRPr lang="es-ES" dirty="0"/>
          </a:p>
        </p:txBody>
      </p:sp>
    </p:spTree>
    <p:extLst>
      <p:ext uri="{BB962C8B-B14F-4D97-AF65-F5344CB8AC3E}">
        <p14:creationId xmlns:p14="http://schemas.microsoft.com/office/powerpoint/2010/main" val="868109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4.1.1.4 – Jerarquía en las redes conmutadas sin fronteras</a:t>
            </a:r>
            <a:endParaRPr lang="es-ES" dirty="0"/>
          </a:p>
        </p:txBody>
      </p:sp>
    </p:spTree>
    <p:extLst>
      <p:ext uri="{BB962C8B-B14F-4D97-AF65-F5344CB8AC3E}">
        <p14:creationId xmlns:p14="http://schemas.microsoft.com/office/powerpoint/2010/main" val="1764736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4.1.1.2 – Elementos de una red convergente</a:t>
            </a:r>
            <a:endParaRPr lang="es-ES" dirty="0"/>
          </a:p>
        </p:txBody>
      </p:sp>
    </p:spTree>
    <p:extLst>
      <p:ext uri="{BB962C8B-B14F-4D97-AF65-F5344CB8AC3E}">
        <p14:creationId xmlns:p14="http://schemas.microsoft.com/office/powerpoint/2010/main" val="2729801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4.1.1.2 – Elementos de una red convergente</a:t>
            </a:r>
            <a:endParaRPr lang="es-ES" dirty="0"/>
          </a:p>
        </p:txBody>
      </p:sp>
    </p:spTree>
    <p:extLst>
      <p:ext uri="{BB962C8B-B14F-4D97-AF65-F5344CB8AC3E}">
        <p14:creationId xmlns:p14="http://schemas.microsoft.com/office/powerpoint/2010/main" val="2045857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4.1.1.5 – Capas de acceso, distribución y principal</a:t>
            </a:r>
            <a:endParaRPr lang="es-ES" dirty="0"/>
          </a:p>
        </p:txBody>
      </p:sp>
    </p:spTree>
    <p:extLst>
      <p:ext uri="{BB962C8B-B14F-4D97-AF65-F5344CB8AC3E}">
        <p14:creationId xmlns:p14="http://schemas.microsoft.com/office/powerpoint/2010/main" val="2745749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4.1.1.5 – Capas de acceso, distribución y principal</a:t>
            </a:r>
            <a:endParaRPr lang="es-ES" dirty="0"/>
          </a:p>
        </p:txBody>
      </p:sp>
    </p:spTree>
    <p:extLst>
      <p:ext uri="{BB962C8B-B14F-4D97-AF65-F5344CB8AC3E}">
        <p14:creationId xmlns:p14="http://schemas.microsoft.com/office/powerpoint/2010/main" val="35214545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11.2.1 – Design for Scalability</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19</a:t>
            </a:fld>
            <a:endParaRPr/>
          </a:p>
        </p:txBody>
      </p:sp>
    </p:spTree>
    <p:extLst>
      <p:ext uri="{BB962C8B-B14F-4D97-AF65-F5344CB8AC3E}">
        <p14:creationId xmlns:p14="http://schemas.microsoft.com/office/powerpoint/2010/main" val="2449157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4.1.1.1 – Complejidad creciente de las redes</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11.2.2 – Plan for Redundancy</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20</a:t>
            </a:fld>
            <a:endParaRPr/>
          </a:p>
        </p:txBody>
      </p:sp>
    </p:spTree>
    <p:extLst>
      <p:ext uri="{BB962C8B-B14F-4D97-AF65-F5344CB8AC3E}">
        <p14:creationId xmlns:p14="http://schemas.microsoft.com/office/powerpoint/2010/main" val="40731678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11.2.2 – Plan for Redundancy</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21</a:t>
            </a:fld>
            <a:endParaRPr/>
          </a:p>
        </p:txBody>
      </p:sp>
    </p:spTree>
    <p:extLst>
      <p:ext uri="{BB962C8B-B14F-4D97-AF65-F5344CB8AC3E}">
        <p14:creationId xmlns:p14="http://schemas.microsoft.com/office/powerpoint/2010/main" val="28251470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11.2.2 – Plan for Redundancy</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22</a:t>
            </a:fld>
            <a:endParaRPr/>
          </a:p>
        </p:txBody>
      </p:sp>
    </p:spTree>
    <p:extLst>
      <p:ext uri="{BB962C8B-B14F-4D97-AF65-F5344CB8AC3E}">
        <p14:creationId xmlns:p14="http://schemas.microsoft.com/office/powerpoint/2010/main" val="38118475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11.2.2 – Plan for Redundancy</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23</a:t>
            </a:fld>
            <a:endParaRPr/>
          </a:p>
        </p:txBody>
      </p:sp>
    </p:spTree>
    <p:extLst>
      <p:ext uri="{BB962C8B-B14F-4D97-AF65-F5344CB8AC3E}">
        <p14:creationId xmlns:p14="http://schemas.microsoft.com/office/powerpoint/2010/main" val="915644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11.2.2 – Plan for Redundancy</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24</a:t>
            </a:fld>
            <a:endParaRPr/>
          </a:p>
        </p:txBody>
      </p:sp>
    </p:spTree>
    <p:extLst>
      <p:ext uri="{BB962C8B-B14F-4D97-AF65-F5344CB8AC3E}">
        <p14:creationId xmlns:p14="http://schemas.microsoft.com/office/powerpoint/2010/main" val="1516649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11.2.2 – Plan for Redundancy</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25</a:t>
            </a:fld>
            <a:endParaRPr/>
          </a:p>
        </p:txBody>
      </p:sp>
    </p:spTree>
    <p:extLst>
      <p:ext uri="{BB962C8B-B14F-4D97-AF65-F5344CB8AC3E}">
        <p14:creationId xmlns:p14="http://schemas.microsoft.com/office/powerpoint/2010/main" val="4144089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4.1.2 – Redes conmutadas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baseline="0" dirty="0">
                <a:latin typeface="Arial" charset="0"/>
              </a:rPr>
              <a:t>4.1.2.2 – Factores de forma</a:t>
            </a:r>
            <a:endParaRPr lang="es-ES" dirty="0"/>
          </a:p>
          <a:p>
            <a:pPr>
              <a:lnSpc>
                <a:spcPct val="80000"/>
              </a:lnSpc>
              <a:buFontTx/>
              <a:buNone/>
            </a:pP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4.1.2 – Redes conmutadas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baseline="0" dirty="0">
                <a:latin typeface="Arial" charset="0"/>
              </a:rPr>
              <a:t>4.1.2.2 – Factores de forma</a:t>
            </a:r>
            <a:endParaRPr lang="es-ES" dirty="0"/>
          </a:p>
          <a:p>
            <a:pPr>
              <a:lnSpc>
                <a:spcPct val="80000"/>
              </a:lnSpc>
              <a:buFontTx/>
              <a:buNone/>
            </a:pPr>
            <a:endParaRPr lang="es-ES" dirty="0"/>
          </a:p>
        </p:txBody>
      </p:sp>
    </p:spTree>
    <p:extLst>
      <p:ext uri="{BB962C8B-B14F-4D97-AF65-F5344CB8AC3E}">
        <p14:creationId xmlns:p14="http://schemas.microsoft.com/office/powerpoint/2010/main" val="34869550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4.1.2 – Redes conmutadas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baseline="0" dirty="0">
                <a:latin typeface="Arial" charset="0"/>
              </a:rPr>
              <a:t>4.1.2.2 – Factores de forma</a:t>
            </a:r>
            <a:endParaRPr lang="es-ES" dirty="0"/>
          </a:p>
          <a:p>
            <a:pPr>
              <a:lnSpc>
                <a:spcPct val="80000"/>
              </a:lnSpc>
              <a:buFontTx/>
              <a:buNone/>
            </a:pPr>
            <a:endParaRPr lang="es-ES" dirty="0"/>
          </a:p>
        </p:txBody>
      </p:sp>
    </p:spTree>
    <p:extLst>
      <p:ext uri="{BB962C8B-B14F-4D97-AF65-F5344CB8AC3E}">
        <p14:creationId xmlns:p14="http://schemas.microsoft.com/office/powerpoint/2010/main" val="3923309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4.1.2 – Redes conmutadas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baseline="0" dirty="0">
                <a:latin typeface="Arial" charset="0"/>
              </a:rPr>
              <a:t>4.1.2.2 – Factores de forma</a:t>
            </a:r>
            <a:endParaRPr lang="es-ES" dirty="0"/>
          </a:p>
          <a:p>
            <a:pPr>
              <a:lnSpc>
                <a:spcPct val="80000"/>
              </a:lnSpc>
              <a:buFontTx/>
              <a:buNone/>
            </a:pPr>
            <a:endParaRPr lang="es-ES" dirty="0"/>
          </a:p>
        </p:txBody>
      </p:sp>
    </p:spTree>
    <p:extLst>
      <p:ext uri="{BB962C8B-B14F-4D97-AF65-F5344CB8AC3E}">
        <p14:creationId xmlns:p14="http://schemas.microsoft.com/office/powerpoint/2010/main" val="1945555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4.1.1.1 – Complejidad creciente de las redes</a:t>
            </a:r>
            <a:endParaRPr lang="es-ES" dirty="0"/>
          </a:p>
          <a:p>
            <a:pPr>
              <a:lnSpc>
                <a:spcPct val="80000"/>
              </a:lnSpc>
              <a:buFontTx/>
              <a:buNone/>
            </a:pPr>
            <a:endParaRPr lang="es-ES" dirty="0"/>
          </a:p>
        </p:txBody>
      </p:sp>
    </p:spTree>
    <p:extLst>
      <p:ext uri="{BB962C8B-B14F-4D97-AF65-F5344CB8AC3E}">
        <p14:creationId xmlns:p14="http://schemas.microsoft.com/office/powerpoint/2010/main" val="11068060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4.1.2 – Redes conmutadas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baseline="0" dirty="0">
                <a:latin typeface="Arial" charset="0"/>
              </a:rPr>
              <a:t>4.1.2.2 – Factores de forma</a:t>
            </a:r>
            <a:endParaRPr lang="es-ES" dirty="0"/>
          </a:p>
          <a:p>
            <a:pPr>
              <a:lnSpc>
                <a:spcPct val="80000"/>
              </a:lnSpc>
              <a:buFontTx/>
              <a:buNone/>
            </a:pPr>
            <a:endParaRPr lang="es-ES" dirty="0"/>
          </a:p>
        </p:txBody>
      </p:sp>
    </p:spTree>
    <p:extLst>
      <p:ext uri="{BB962C8B-B14F-4D97-AF65-F5344CB8AC3E}">
        <p14:creationId xmlns:p14="http://schemas.microsoft.com/office/powerpoint/2010/main" val="1791572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11.2.3 — Reducir el tamaño del dominio de error</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31</a:t>
            </a:fld>
            <a:endParaRPr/>
          </a:p>
        </p:txBody>
      </p:sp>
    </p:spTree>
    <p:extLst>
      <p:ext uri="{BB962C8B-B14F-4D97-AF65-F5344CB8AC3E}">
        <p14:creationId xmlns:p14="http://schemas.microsoft.com/office/powerpoint/2010/main" val="40296935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11.2.4 – Increase Bandwidth</a:t>
            </a:r>
          </a:p>
        </p:txBody>
      </p:sp>
      <p:sp>
        <p:nvSpPr>
          <p:cNvPr id="4" name="Slide Number Placeholder 3"/>
          <p:cNvSpPr>
            <a:spLocks noGrp="1"/>
          </p:cNvSpPr>
          <p:nvPr>
            <p:ph type="sldNum" sz="quarter" idx="5"/>
          </p:nvPr>
        </p:nvSpPr>
        <p:spPr/>
        <p:txBody>
          <a:bodyPr/>
          <a:lstStyle/>
          <a:p>
            <a:pPr rtl="0"/>
            <a:fld id="{5641018C-6CAF-B84E-B92C-ECB119457FBA}" type="slidenum">
              <a:rPr/>
              <a:t>32</a:t>
            </a:fld>
            <a:endParaRPr/>
          </a:p>
        </p:txBody>
      </p:sp>
    </p:spTree>
    <p:extLst>
      <p:ext uri="{BB962C8B-B14F-4D97-AF65-F5344CB8AC3E}">
        <p14:creationId xmlns:p14="http://schemas.microsoft.com/office/powerpoint/2010/main" val="27428924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11.2.5 – Expand the Access Layer</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33</a:t>
            </a:fld>
            <a:endParaRPr/>
          </a:p>
        </p:txBody>
      </p:sp>
    </p:spTree>
    <p:extLst>
      <p:ext uri="{BB962C8B-B14F-4D97-AF65-F5344CB8AC3E}">
        <p14:creationId xmlns:p14="http://schemas.microsoft.com/office/powerpoint/2010/main" val="23562140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11 – Diseño de redes</a:t>
            </a:r>
          </a:p>
          <a:p>
            <a:pPr rtl="0"/>
            <a:r>
              <a:rPr lang="es-419"/>
              <a:t>11.2 — Redes escalables</a:t>
            </a:r>
          </a:p>
          <a:p>
            <a:pPr rtl="0"/>
            <a:r>
              <a:rPr lang="es-419"/>
              <a:t>11.2.6 – Tune Routing Protocols</a:t>
            </a:r>
          </a:p>
          <a:p>
            <a:pPr rtl="0"/>
            <a:r>
              <a:rPr lang="es-419"/>
              <a:t>11.2.7 — Compruebe su comprensión - Redes escalables</a:t>
            </a:r>
          </a:p>
        </p:txBody>
      </p:sp>
      <p:sp>
        <p:nvSpPr>
          <p:cNvPr id="4" name="Slide Number Placeholder 3"/>
          <p:cNvSpPr>
            <a:spLocks noGrp="1"/>
          </p:cNvSpPr>
          <p:nvPr>
            <p:ph type="sldNum" sz="quarter" idx="5"/>
          </p:nvPr>
        </p:nvSpPr>
        <p:spPr/>
        <p:txBody>
          <a:bodyPr/>
          <a:lstStyle/>
          <a:p>
            <a:pPr rtl="0"/>
            <a:fld id="{5641018C-6CAF-B84E-B92C-ECB119457FBA}" type="slidenum">
              <a:rPr/>
              <a:t>34</a:t>
            </a:fld>
            <a:endParaRPr/>
          </a:p>
        </p:txBody>
      </p:sp>
    </p:spTree>
    <p:extLst>
      <p:ext uri="{BB962C8B-B14F-4D97-AF65-F5344CB8AC3E}">
        <p14:creationId xmlns:p14="http://schemas.microsoft.com/office/powerpoint/2010/main" val="1710609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4.1.1.2 – Elementos de una red convergente</a:t>
            </a:r>
            <a:endParaRPr lang="es-ES" dirty="0"/>
          </a:p>
        </p:txBody>
      </p:sp>
    </p:spTree>
    <p:extLst>
      <p:ext uri="{BB962C8B-B14F-4D97-AF65-F5344CB8AC3E}">
        <p14:creationId xmlns:p14="http://schemas.microsoft.com/office/powerpoint/2010/main" val="11753821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4.1.1.2 – Elementos de una red convergente</a:t>
            </a:r>
            <a:endParaRPr lang="es-ES" dirty="0"/>
          </a:p>
        </p:txBody>
      </p:sp>
    </p:spTree>
    <p:extLst>
      <p:ext uri="{BB962C8B-B14F-4D97-AF65-F5344CB8AC3E}">
        <p14:creationId xmlns:p14="http://schemas.microsoft.com/office/powerpoint/2010/main" val="34076679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4.1.1.2 – Elementos de una red convergente</a:t>
            </a:r>
            <a:endParaRPr lang="es-ES" dirty="0"/>
          </a:p>
        </p:txBody>
      </p:sp>
    </p:spTree>
    <p:extLst>
      <p:ext uri="{BB962C8B-B14F-4D97-AF65-F5344CB8AC3E}">
        <p14:creationId xmlns:p14="http://schemas.microsoft.com/office/powerpoint/2010/main" val="7923846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4.1.2 – Redes conmutadas</a:t>
            </a:r>
          </a:p>
          <a:p>
            <a:pPr>
              <a:lnSpc>
                <a:spcPct val="80000"/>
              </a:lnSpc>
              <a:buFontTx/>
              <a:buNone/>
            </a:pPr>
            <a:r>
              <a:rPr lang="es-ES" baseline="0" dirty="0">
                <a:latin typeface="Arial" charset="0"/>
              </a:rPr>
              <a:t>4.1.2.2 – Factores de forma</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4.1.2 – Redes conmutadas</a:t>
            </a:r>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baseline="0" dirty="0">
                <a:latin typeface="Arial" charset="0"/>
              </a:rPr>
              <a:t>4.1.2.2 – Factores de forma</a:t>
            </a:r>
            <a:endParaRPr lang="es-ES" dirty="0"/>
          </a:p>
          <a:p>
            <a:pPr>
              <a:lnSpc>
                <a:spcPct val="80000"/>
              </a:lnSpc>
              <a:buFontTx/>
              <a:buNone/>
            </a:pP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4.1.1.1 – Complejidad creciente de las redes</a:t>
            </a:r>
            <a:endParaRPr lang="es-ES" dirty="0"/>
          </a:p>
          <a:p>
            <a:pPr>
              <a:lnSpc>
                <a:spcPct val="80000"/>
              </a:lnSpc>
              <a:buFontTx/>
              <a:buNone/>
            </a:pPr>
            <a:endParaRPr lang="es-ES" dirty="0"/>
          </a:p>
        </p:txBody>
      </p:sp>
    </p:spTree>
    <p:extLst>
      <p:ext uri="{BB962C8B-B14F-4D97-AF65-F5344CB8AC3E}">
        <p14:creationId xmlns:p14="http://schemas.microsoft.com/office/powerpoint/2010/main" val="30849213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40</a:t>
            </a:fld>
            <a:endParaRPr lang="es-E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s-ES" b="0" dirty="0"/>
              <a:t>Cisco Networking Academy Program</a:t>
            </a:r>
          </a:p>
          <a:p>
            <a:pPr>
              <a:buFontTx/>
              <a:buNone/>
            </a:pPr>
            <a:r>
              <a:rPr lang="es-ES" b="0" dirty="0"/>
              <a:t>Routing and Switching Essentials v6.0</a:t>
            </a:r>
          </a:p>
          <a:p>
            <a:pPr>
              <a:buFontTx/>
              <a:buNone/>
            </a:pPr>
            <a:r>
              <a:rPr lang="es-ES" sz="1200" b="0" dirty="0"/>
              <a:t>Capítulo 4: Introducción a redes conmutadas</a:t>
            </a:r>
            <a:endParaRPr lang="es-ES" b="0" dirty="0"/>
          </a:p>
        </p:txBody>
      </p:sp>
    </p:spTree>
    <p:extLst>
      <p:ext uri="{BB962C8B-B14F-4D97-AF65-F5344CB8AC3E}">
        <p14:creationId xmlns:p14="http://schemas.microsoft.com/office/powerpoint/2010/main" val="21962705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4.2 – </a:t>
            </a:r>
            <a:r>
              <a:rPr lang="es-ES" sz="1200" dirty="0">
                <a:latin typeface="Arial" charset="0"/>
              </a:rPr>
              <a:t>El entorno conmutado</a:t>
            </a:r>
            <a:endParaRPr lang="es-ES" sz="1200" kern="1200" dirty="0">
              <a:solidFill>
                <a:schemeClr val="tx1"/>
              </a:solidFill>
              <a:latin typeface="Arial" charset="0"/>
              <a:ea typeface="ＭＳ Ｐゴシック" charset="0"/>
            </a:endParaRPr>
          </a:p>
          <a:p>
            <a:pPr>
              <a:lnSpc>
                <a:spcPct val="80000"/>
              </a:lnSpc>
              <a:buFontTx/>
              <a:buNone/>
            </a:pPr>
            <a:r>
              <a:rPr lang="es-ES" dirty="0">
                <a:latin typeface="Arial" charset="0"/>
              </a:rPr>
              <a:t>4.2.1 – Reenvío de tramas</a:t>
            </a:r>
          </a:p>
          <a:p>
            <a:pPr>
              <a:lnSpc>
                <a:spcPct val="80000"/>
              </a:lnSpc>
              <a:buFontTx/>
              <a:buNone/>
            </a:pPr>
            <a:r>
              <a:rPr lang="es-ES" dirty="0">
                <a:latin typeface="Arial" charset="0"/>
              </a:rPr>
              <a:t>4.2.1.1 </a:t>
            </a:r>
            <a:r>
              <a:rPr lang="es-ES" dirty="0"/>
              <a:t>–</a:t>
            </a:r>
            <a:r>
              <a:rPr lang="es-ES" dirty="0">
                <a:latin typeface="Arial" charset="0"/>
              </a:rPr>
              <a:t> </a:t>
            </a:r>
            <a:r>
              <a:rPr lang="es-ES" sz="1200" dirty="0"/>
              <a:t>Switching como un concepto general en redes y telecomunicaciones</a:t>
            </a:r>
          </a:p>
          <a:p>
            <a:pPr>
              <a:lnSpc>
                <a:spcPct val="80000"/>
              </a:lnSpc>
              <a:buFontTx/>
              <a:buNone/>
            </a:pP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4.2 – </a:t>
            </a:r>
            <a:r>
              <a:rPr lang="es-ES" sz="1200" dirty="0">
                <a:latin typeface="Arial" charset="0"/>
              </a:rPr>
              <a:t>El entorno conmutado</a:t>
            </a:r>
            <a:endParaRPr lang="es-ES" sz="1200" kern="1200" dirty="0">
              <a:solidFill>
                <a:schemeClr val="tx1"/>
              </a:solidFill>
              <a:latin typeface="Arial" charset="0"/>
              <a:ea typeface="ＭＳ Ｐゴシック" charset="0"/>
            </a:endParaRPr>
          </a:p>
          <a:p>
            <a:pPr>
              <a:lnSpc>
                <a:spcPct val="80000"/>
              </a:lnSpc>
              <a:buFontTx/>
              <a:buNone/>
            </a:pPr>
            <a:r>
              <a:rPr lang="es-ES" dirty="0">
                <a:latin typeface="Arial" charset="0"/>
              </a:rPr>
              <a:t>4.2.1 – Reenvío de tramas</a:t>
            </a:r>
          </a:p>
          <a:p>
            <a:pPr marL="0" indent="0">
              <a:lnSpc>
                <a:spcPct val="80000"/>
              </a:lnSpc>
              <a:buFontTx/>
              <a:buNone/>
            </a:pPr>
            <a:r>
              <a:rPr lang="es-ES" dirty="0">
                <a:latin typeface="Arial" charset="0"/>
              </a:rPr>
              <a:t>4.2.1.2 </a:t>
            </a:r>
            <a:r>
              <a:rPr lang="es-ES" dirty="0"/>
              <a:t>–</a:t>
            </a:r>
            <a:r>
              <a:rPr lang="es-ES" dirty="0">
                <a:latin typeface="Arial" charset="0"/>
              </a:rPr>
              <a:t> Completar en forma dinámica la tabla de direcciones MAC de un switch</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4.2 – </a:t>
            </a:r>
            <a:r>
              <a:rPr lang="es-ES" sz="1200" dirty="0">
                <a:latin typeface="Arial" charset="0"/>
              </a:rPr>
              <a:t>El entorno conmutado</a:t>
            </a:r>
            <a:endParaRPr lang="es-ES" sz="1200" kern="1200" dirty="0">
              <a:solidFill>
                <a:schemeClr val="tx1"/>
              </a:solidFill>
              <a:latin typeface="Arial" charset="0"/>
              <a:ea typeface="ＭＳ Ｐゴシック" charset="0"/>
            </a:endParaRPr>
          </a:p>
          <a:p>
            <a:pPr>
              <a:lnSpc>
                <a:spcPct val="80000"/>
              </a:lnSpc>
              <a:buFontTx/>
              <a:buNone/>
            </a:pPr>
            <a:r>
              <a:rPr lang="es-ES" dirty="0">
                <a:latin typeface="Arial" charset="0"/>
              </a:rPr>
              <a:t>4.2.1 – Reenvío de tramas</a:t>
            </a:r>
          </a:p>
          <a:p>
            <a:pPr>
              <a:lnSpc>
                <a:spcPct val="80000"/>
              </a:lnSpc>
              <a:buFontTx/>
              <a:buNone/>
            </a:pPr>
            <a:r>
              <a:rPr lang="es-ES" dirty="0">
                <a:latin typeface="Arial" charset="0"/>
              </a:rPr>
              <a:t>4.2.1.3 – Métodos de reenvío de un switch</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4.2 – </a:t>
            </a:r>
            <a:r>
              <a:rPr lang="es-ES" sz="1200" dirty="0">
                <a:latin typeface="Arial" charset="0"/>
              </a:rPr>
              <a:t>El entorno conmutado</a:t>
            </a:r>
            <a:endParaRPr lang="es-ES" sz="1200" kern="1200" dirty="0">
              <a:solidFill>
                <a:schemeClr val="tx1"/>
              </a:solidFill>
              <a:latin typeface="Arial" charset="0"/>
              <a:ea typeface="ＭＳ Ｐゴシック" charset="0"/>
            </a:endParaRPr>
          </a:p>
          <a:p>
            <a:pPr>
              <a:lnSpc>
                <a:spcPct val="80000"/>
              </a:lnSpc>
              <a:buFontTx/>
              <a:buNone/>
            </a:pPr>
            <a:r>
              <a:rPr lang="es-ES" dirty="0">
                <a:latin typeface="Arial" charset="0"/>
              </a:rPr>
              <a:t>4.2.1 – Reenvío de tramas</a:t>
            </a:r>
          </a:p>
          <a:p>
            <a:pPr>
              <a:lnSpc>
                <a:spcPct val="80000"/>
              </a:lnSpc>
              <a:buFontTx/>
              <a:buNone/>
            </a:pPr>
            <a:r>
              <a:rPr lang="es-ES" dirty="0">
                <a:latin typeface="Arial" charset="0"/>
              </a:rPr>
              <a:t>4.2.1.4 </a:t>
            </a:r>
            <a:r>
              <a:rPr lang="es-ES" dirty="0"/>
              <a:t>–</a:t>
            </a:r>
            <a:r>
              <a:rPr lang="es-ES" sz="1200" dirty="0"/>
              <a:t> Switching de almacenamiento y reenvío</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4.2 – </a:t>
            </a:r>
            <a:r>
              <a:rPr lang="es-ES" sz="1200" dirty="0">
                <a:latin typeface="Arial" charset="0"/>
              </a:rPr>
              <a:t>El entorno conmutado</a:t>
            </a:r>
            <a:endParaRPr lang="es-ES" sz="1200" kern="1200" dirty="0">
              <a:solidFill>
                <a:schemeClr val="tx1"/>
              </a:solidFill>
              <a:latin typeface="Arial" charset="0"/>
              <a:ea typeface="ＭＳ Ｐゴシック" charset="0"/>
            </a:endParaRPr>
          </a:p>
          <a:p>
            <a:pPr>
              <a:lnSpc>
                <a:spcPct val="80000"/>
              </a:lnSpc>
              <a:buFontTx/>
              <a:buNone/>
            </a:pPr>
            <a:r>
              <a:rPr lang="es-ES" dirty="0">
                <a:latin typeface="Arial" charset="0"/>
              </a:rPr>
              <a:t>4.2.1 – Reenvío de tramas</a:t>
            </a:r>
          </a:p>
          <a:p>
            <a:pPr>
              <a:lnSpc>
                <a:spcPct val="80000"/>
              </a:lnSpc>
              <a:buFontTx/>
              <a:buNone/>
            </a:pPr>
            <a:r>
              <a:rPr lang="es-ES" dirty="0">
                <a:latin typeface="Arial" charset="0"/>
              </a:rPr>
              <a:t>4.2.1.5 – Switching por método de corte</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4.1.1.1 – Complejidad creciente de las redes</a:t>
            </a:r>
            <a:endParaRPr lang="es-ES" dirty="0"/>
          </a:p>
          <a:p>
            <a:pPr>
              <a:lnSpc>
                <a:spcPct val="80000"/>
              </a:lnSpc>
              <a:buFontTx/>
              <a:buNone/>
            </a:pPr>
            <a:endParaRPr lang="es-ES" dirty="0"/>
          </a:p>
        </p:txBody>
      </p:sp>
    </p:spTree>
    <p:extLst>
      <p:ext uri="{BB962C8B-B14F-4D97-AF65-F5344CB8AC3E}">
        <p14:creationId xmlns:p14="http://schemas.microsoft.com/office/powerpoint/2010/main" val="1407613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4.1.1.2 – Elementos de una red convergente</a:t>
            </a:r>
            <a:endParaRPr lang="es-ES" dirty="0"/>
          </a:p>
        </p:txBody>
      </p:sp>
    </p:spTree>
    <p:extLst>
      <p:ext uri="{BB962C8B-B14F-4D97-AF65-F5344CB8AC3E}">
        <p14:creationId xmlns:p14="http://schemas.microsoft.com/office/powerpoint/2010/main" val="3026715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4.1.1.2 – Elementos de una red convergente</a:t>
            </a:r>
            <a:endParaRPr lang="es-ES" dirty="0"/>
          </a:p>
        </p:txBody>
      </p:sp>
    </p:spTree>
    <p:extLst>
      <p:ext uri="{BB962C8B-B14F-4D97-AF65-F5344CB8AC3E}">
        <p14:creationId xmlns:p14="http://schemas.microsoft.com/office/powerpoint/2010/main" val="1899849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4.1.1.2 – Elementos de una red convergente</a:t>
            </a:r>
            <a:endParaRPr lang="es-ES" dirty="0"/>
          </a:p>
        </p:txBody>
      </p:sp>
    </p:spTree>
    <p:extLst>
      <p:ext uri="{BB962C8B-B14F-4D97-AF65-F5344CB8AC3E}">
        <p14:creationId xmlns:p14="http://schemas.microsoft.com/office/powerpoint/2010/main" val="803362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4.1 – </a:t>
            </a:r>
            <a:r>
              <a:rPr lang="es-ES" sz="1200" dirty="0">
                <a:latin typeface="Arial" charset="0"/>
              </a:rPr>
              <a:t>Diseño de una red LAN</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4.1.1 – Redes convergentes</a:t>
            </a:r>
          </a:p>
          <a:p>
            <a:pPr>
              <a:lnSpc>
                <a:spcPct val="80000"/>
              </a:lnSpc>
              <a:buFontTx/>
              <a:buNone/>
            </a:pPr>
            <a:r>
              <a:rPr lang="es-ES" dirty="0">
                <a:latin typeface="Arial" charset="0"/>
              </a:rPr>
              <a:t>4.1.1.2 – Elementos de una red convergente</a:t>
            </a:r>
            <a:endParaRPr lang="es-ES" dirty="0"/>
          </a:p>
        </p:txBody>
      </p:sp>
    </p:spTree>
    <p:extLst>
      <p:ext uri="{BB962C8B-B14F-4D97-AF65-F5344CB8AC3E}">
        <p14:creationId xmlns:p14="http://schemas.microsoft.com/office/powerpoint/2010/main" val="39789926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893888"/>
            <a:ext cx="914082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s-ES" sz="700">
                <a:solidFill>
                  <a:srgbClr val="D3D3D3"/>
                </a:solidFill>
              </a:rPr>
              <a:t>© 2007 – 2010, Cisco Systems, Inc. Todos los derechos reservados.</a:t>
            </a:r>
          </a:p>
        </p:txBody>
      </p:sp>
      <p:sp>
        <p:nvSpPr>
          <p:cNvPr id="6" name="Rectangle 4"/>
          <p:cNvSpPr>
            <a:spLocks noChangeArrowheads="1"/>
          </p:cNvSpPr>
          <p:nvPr/>
        </p:nvSpPr>
        <p:spPr bwMode="auto">
          <a:xfrm>
            <a:off x="7123113" y="6670529"/>
            <a:ext cx="1316808"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l" defTabSz="814388">
              <a:lnSpc>
                <a:spcPct val="100000"/>
              </a:lnSpc>
            </a:pPr>
            <a:r>
              <a:rPr lang="es-ES" sz="700" dirty="0">
                <a:solidFill>
                  <a:srgbClr val="D3D3D3"/>
                </a:solidFill>
              </a:rPr>
              <a:t>Información pública de Cisco</a:t>
            </a:r>
          </a:p>
        </p:txBody>
      </p:sp>
      <p:sp>
        <p:nvSpPr>
          <p:cNvPr id="7" name="Rectangle 5"/>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s-ES" sz="700" dirty="0">
                <a:solidFill>
                  <a:srgbClr val="D3D3D3"/>
                </a:solidFill>
              </a:rPr>
              <a:t>ITE PC v4.1</a:t>
            </a:r>
          </a:p>
          <a:p>
            <a:pPr algn="l" defTabSz="814388">
              <a:lnSpc>
                <a:spcPct val="100000"/>
              </a:lnSpc>
            </a:pPr>
            <a:r>
              <a:rPr lang="es-ES" sz="700" dirty="0">
                <a:solidFill>
                  <a:srgbClr val="D3D3D3"/>
                </a:solidFill>
              </a:rPr>
              <a:t>Capítulo 6</a:t>
            </a:r>
          </a:p>
        </p:txBody>
      </p:sp>
      <p:sp>
        <p:nvSpPr>
          <p:cNvPr id="8" name="Rectangle 6"/>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DC7FBAF0-BCF5-8741-945F-3C6763791038}" type="slidenum">
              <a:rPr lang="en-US" sz="1000">
                <a:solidFill>
                  <a:srgbClr val="D3D3D3"/>
                </a:solidFill>
              </a:rPr>
              <a:pPr algn="r" defTabSz="814388">
                <a:lnSpc>
                  <a:spcPct val="100000"/>
                </a:lnSpc>
              </a:pPr>
              <a:t>‹Nº›</a:t>
            </a:fld>
            <a:endParaRPr lang="es-ES" sz="1000">
              <a:solidFill>
                <a:srgbClr val="D3D3D3"/>
              </a:solidFill>
            </a:endParaRPr>
          </a:p>
        </p:txBody>
      </p:sp>
      <p:pic>
        <p:nvPicPr>
          <p:cNvPr id="9" name="Picture 9" descr="Cisco_New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Cisco"/>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dirty="0"/>
              <a:t>Click To Edit Master Title Style</a:t>
            </a:r>
          </a:p>
        </p:txBody>
      </p:sp>
      <p:sp>
        <p:nvSpPr>
          <p:cNvPr id="1290248" name="Rectangle 8"/>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a:t>Click to Edit Master Subtitle Style</a:t>
            </a:r>
          </a:p>
        </p:txBody>
      </p:sp>
    </p:spTree>
    <p:extLst>
      <p:ext uri="{BB962C8B-B14F-4D97-AF65-F5344CB8AC3E}">
        <p14:creationId xmlns:p14="http://schemas.microsoft.com/office/powerpoint/2010/main" val="385402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52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66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a:t>Click to edit Master title style</a:t>
            </a:r>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a:p>
        </p:txBody>
      </p:sp>
    </p:spTree>
    <p:extLst>
      <p:ext uri="{BB962C8B-B14F-4D97-AF65-F5344CB8AC3E}">
        <p14:creationId xmlns:p14="http://schemas.microsoft.com/office/powerpoint/2010/main" val="3969748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8"/>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s-ES" sz="700">
                <a:solidFill>
                  <a:srgbClr val="D3D3D3"/>
                </a:solidFill>
              </a:rPr>
              <a:t>© 2008 Cisco Systems, Inc. Todos los derechos reservados.</a:t>
            </a:r>
          </a:p>
        </p:txBody>
      </p:sp>
      <p:sp>
        <p:nvSpPr>
          <p:cNvPr id="6" name="Rectangle 279"/>
          <p:cNvSpPr>
            <a:spLocks noChangeArrowheads="1"/>
          </p:cNvSpPr>
          <p:nvPr/>
        </p:nvSpPr>
        <p:spPr bwMode="auto">
          <a:xfrm>
            <a:off x="6896100" y="6670529"/>
            <a:ext cx="1505962"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l" defTabSz="814388">
              <a:lnSpc>
                <a:spcPct val="100000"/>
              </a:lnSpc>
            </a:pPr>
            <a:r>
              <a:rPr lang="es-ES" sz="700" dirty="0">
                <a:solidFill>
                  <a:srgbClr val="D3D3D3"/>
                </a:solidFill>
              </a:rPr>
              <a:t>Información confidencial de Cisco</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s-ES" sz="70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7F1BC4EF-034A-F647-AA58-B71D58802FDB}" type="slidenum">
              <a:rPr lang="en-US" sz="1000">
                <a:solidFill>
                  <a:srgbClr val="D3D3D3"/>
                </a:solidFill>
              </a:rPr>
              <a:pPr algn="r" defTabSz="814388">
                <a:lnSpc>
                  <a:spcPct val="100000"/>
                </a:lnSpc>
              </a:pPr>
              <a:t>‹Nº›</a:t>
            </a:fld>
            <a:endParaRPr lang="es-ES" sz="1000">
              <a:solidFill>
                <a:srgbClr val="D3D3D3"/>
              </a:solidFill>
            </a:endParaRPr>
          </a:p>
        </p:txBody>
      </p:sp>
      <p:pic>
        <p:nvPicPr>
          <p:cNvPr id="9" name="Picture 331" descr="Cisco_New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33" descr="Cisco"/>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dirty="0"/>
              <a:t>Click to edit Master title style</a:t>
            </a:r>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dirty="0"/>
              <a:t>Click to edit Master subtitle style</a:t>
            </a:r>
          </a:p>
        </p:txBody>
      </p:sp>
    </p:spTree>
    <p:extLst>
      <p:ext uri="{BB962C8B-B14F-4D97-AF65-F5344CB8AC3E}">
        <p14:creationId xmlns:p14="http://schemas.microsoft.com/office/powerpoint/2010/main" val="884885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2pPr marL="457200" indent="-228600">
              <a:buFont typeface="Arial" panose="020B0604020202020204"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47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22851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231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37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848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56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702293"/>
            <a:ext cx="8145462" cy="838200"/>
          </a:xfrm>
        </p:spPr>
        <p:txBody>
          <a:bodyPr/>
          <a:lstStyle/>
          <a:p>
            <a:r>
              <a:rPr lang="en-US" dirty="0"/>
              <a:t>Click to edit Master title style</a:t>
            </a:r>
          </a:p>
        </p:txBody>
      </p:sp>
      <p:sp>
        <p:nvSpPr>
          <p:cNvPr id="3" name="Content Placeholder 2"/>
          <p:cNvSpPr>
            <a:spLocks noGrp="1"/>
          </p:cNvSpPr>
          <p:nvPr>
            <p:ph idx="1"/>
          </p:nvPr>
        </p:nvSpPr>
        <p:spPr>
          <a:xfrm>
            <a:off x="655638" y="1687390"/>
            <a:ext cx="7940675" cy="4720787"/>
          </a:xfrm>
        </p:spPr>
        <p:txBody>
          <a:bodyPr/>
          <a:lstStyle>
            <a:lvl2pPr marL="457200" indent="-228600">
              <a:buFont typeface="Arial" panose="020B0604020202020204"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0975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54253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37491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6291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16079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3" y="1797051"/>
            <a:ext cx="8280057" cy="4098595"/>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455085"/>
            <a:ext cx="8345488"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2917639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8115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47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27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8369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58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74995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9190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1027" name="Rectangle 4"/>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s-ES" sz="700" dirty="0">
                <a:solidFill>
                  <a:srgbClr val="D3D3D3"/>
                </a:solidFill>
              </a:rPr>
              <a:t>ITE PC v4.1</a:t>
            </a:r>
          </a:p>
          <a:p>
            <a:pPr algn="l" defTabSz="814388">
              <a:lnSpc>
                <a:spcPct val="100000"/>
              </a:lnSpc>
            </a:pPr>
            <a:r>
              <a:rPr lang="es-ES" sz="700" dirty="0">
                <a:solidFill>
                  <a:srgbClr val="D3D3D3"/>
                </a:solidFill>
              </a:rPr>
              <a:t>Capítulo 6</a:t>
            </a:r>
          </a:p>
        </p:txBody>
      </p:sp>
      <p:sp>
        <p:nvSpPr>
          <p:cNvPr id="1028" name="Rectangle 5"/>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28856D66-2D7E-BA44-8BF8-F720D8CAD36C}" type="slidenum">
              <a:rPr lang="en-US" sz="1000">
                <a:solidFill>
                  <a:srgbClr val="D3D3D3"/>
                </a:solidFill>
              </a:rPr>
              <a:pPr algn="r" defTabSz="814388">
                <a:lnSpc>
                  <a:spcPct val="100000"/>
                </a:lnSpc>
              </a:pPr>
              <a:t>‹Nº›</a:t>
            </a:fld>
            <a:endParaRPr lang="es-ES" sz="1000">
              <a:solidFill>
                <a:srgbClr val="D3D3D3"/>
              </a:solidFill>
            </a:endParaRPr>
          </a:p>
        </p:txBody>
      </p:sp>
      <p:sp>
        <p:nvSpPr>
          <p:cNvPr id="1029" name="Rectangle 6"/>
          <p:cNvSpPr>
            <a:spLocks noGrp="1" noChangeArrowheads="1"/>
          </p:cNvSpPr>
          <p:nvPr>
            <p:ph type="body" idx="1"/>
          </p:nvPr>
        </p:nvSpPr>
        <p:spPr bwMode="auto">
          <a:xfrm>
            <a:off x="636398" y="2078328"/>
            <a:ext cx="7940675" cy="395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1030" name="Picture 7" descr="PPt_TopBand_Artwork"/>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9140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8"/>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s-ES" sz="700">
                <a:solidFill>
                  <a:srgbClr val="D3D3D3"/>
                </a:solidFill>
              </a:rPr>
              <a:t>© 2007 – 2010, Cisco Systems, Inc. Todos los derechos reservados.</a:t>
            </a:r>
          </a:p>
        </p:txBody>
      </p:sp>
      <p:sp>
        <p:nvSpPr>
          <p:cNvPr id="1032" name="Rectangle 9"/>
          <p:cNvSpPr>
            <a:spLocks noChangeArrowheads="1"/>
          </p:cNvSpPr>
          <p:nvPr/>
        </p:nvSpPr>
        <p:spPr bwMode="auto">
          <a:xfrm>
            <a:off x="7123113" y="6670529"/>
            <a:ext cx="1316808"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l" defTabSz="814388">
              <a:lnSpc>
                <a:spcPct val="100000"/>
              </a:lnSpc>
            </a:pPr>
            <a:r>
              <a:rPr lang="es-ES" sz="700" dirty="0">
                <a:solidFill>
                  <a:srgbClr val="D3D3D3"/>
                </a:solidFill>
              </a:rPr>
              <a:t>Información pública de Cisco</a:t>
            </a:r>
          </a:p>
        </p:txBody>
      </p:sp>
    </p:spTree>
  </p:cSld>
  <p:clrMap bg1="lt1" tx1="dk1" bg2="lt2" tx2="dk2" accent1="accent1" accent2="accent2" accent3="accent3" accent4="accent4" accent5="accent5" accent6="accent6" hlink="hlink" folHlink="folHlink"/>
  <p:sldLayoutIdLst>
    <p:sldLayoutId id="2147484055"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868" y="3943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s-ES" sz="70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6084AB3D-AE30-934E-B0BC-A74C2CCEE444}" type="slidenum">
              <a:rPr lang="en-US" sz="1000">
                <a:solidFill>
                  <a:srgbClr val="D3D3D3"/>
                </a:solidFill>
              </a:rPr>
              <a:pPr algn="r" defTabSz="814388">
                <a:lnSpc>
                  <a:spcPct val="100000"/>
                </a:lnSpc>
              </a:pPr>
              <a:t>‹Nº›</a:t>
            </a:fld>
            <a:endParaRPr lang="es-ES" sz="1000">
              <a:solidFill>
                <a:srgbClr val="D3D3D3"/>
              </a:solidFill>
            </a:endParaRPr>
          </a:p>
        </p:txBody>
      </p:sp>
      <p:sp>
        <p:nvSpPr>
          <p:cNvPr id="3077" name="Rectangle 6284"/>
          <p:cNvSpPr>
            <a:spLocks noGrp="1" noChangeArrowheads="1"/>
          </p:cNvSpPr>
          <p:nvPr>
            <p:ph type="body" idx="1"/>
          </p:nvPr>
        </p:nvSpPr>
        <p:spPr bwMode="auto">
          <a:xfrm>
            <a:off x="213109" y="1539502"/>
            <a:ext cx="8733677" cy="492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78" name="Rectangle 6312"/>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s-ES" sz="700">
                <a:solidFill>
                  <a:srgbClr val="D3D3D3"/>
                </a:solidFill>
              </a:rPr>
              <a:t>© 2008 Cisco Systems, Inc. Todos los derechos reservados.</a:t>
            </a:r>
          </a:p>
        </p:txBody>
      </p:sp>
      <p:sp>
        <p:nvSpPr>
          <p:cNvPr id="3079" name="Rectangle 6313"/>
          <p:cNvSpPr>
            <a:spLocks noChangeArrowheads="1"/>
          </p:cNvSpPr>
          <p:nvPr/>
        </p:nvSpPr>
        <p:spPr bwMode="auto">
          <a:xfrm>
            <a:off x="6896100" y="6670529"/>
            <a:ext cx="1505962"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l" defTabSz="814388">
              <a:lnSpc>
                <a:spcPct val="100000"/>
              </a:lnSpc>
            </a:pPr>
            <a:r>
              <a:rPr lang="es-ES" sz="700">
                <a:solidFill>
                  <a:srgbClr val="D3D3D3"/>
                </a:solidFill>
              </a:rPr>
              <a:t>Información confidencial de Cisco</a:t>
            </a:r>
          </a:p>
        </p:txBody>
      </p:sp>
      <p:pic>
        <p:nvPicPr>
          <p:cNvPr id="3080" name="Picture 8" descr="Rev08_Cisco_BrandBar10_060408.png"/>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6"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8" r:id="rId12"/>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20.jpe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4.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s-ES" sz="2400" dirty="0"/>
              <a:t>Diseño de LAN</a:t>
            </a:r>
            <a:endParaRPr lang="es-ES" sz="2400" dirty="0">
              <a:solidFill>
                <a:srgbClr val="00B0F0"/>
              </a:solidFill>
            </a:endParaRPr>
          </a:p>
        </p:txBody>
      </p:sp>
    </p:spTree>
    <p:extLst>
      <p:ext uri="{BB962C8B-B14F-4D97-AF65-F5344CB8AC3E}">
        <p14:creationId xmlns:p14="http://schemas.microsoft.com/office/powerpoint/2010/main" val="2753221210"/>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95887" y="671228"/>
            <a:ext cx="8748113" cy="838200"/>
          </a:xfrm>
        </p:spPr>
        <p:txBody>
          <a:bodyPr anchor="b"/>
          <a:lstStyle/>
          <a:p>
            <a:pPr eaLnBrk="1" hangingPunct="1"/>
            <a:r>
              <a:rPr lang="es-ES" sz="1800" dirty="0"/>
              <a:t>Redes jerárquicas</a:t>
            </a:r>
            <a:r>
              <a:rPr lang="en-US" dirty="0"/>
              <a:t>
</a:t>
            </a:r>
            <a:r>
              <a:rPr lang="es-ES" sz="2800" dirty="0"/>
              <a:t>Jerarquía en las redes</a:t>
            </a:r>
            <a:endParaRPr lang="es-ES" sz="2800" dirty="0">
              <a:solidFill>
                <a:srgbClr val="00B0F0"/>
              </a:solidFill>
              <a:latin typeface="Arial" charset="0"/>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2877" y="1964517"/>
            <a:ext cx="5069525" cy="4137023"/>
          </a:xfrm>
          <a:prstGeom prst="rect">
            <a:avLst/>
          </a:prstGeom>
          <a:ln>
            <a:solidFill>
              <a:schemeClr val="tx1"/>
            </a:solidFill>
          </a:ln>
        </p:spPr>
      </p:pic>
      <p:sp>
        <p:nvSpPr>
          <p:cNvPr id="2" name="Content Placeholder 3">
            <a:extLst>
              <a:ext uri="{FF2B5EF4-FFF2-40B4-BE49-F238E27FC236}">
                <a16:creationId xmlns:a16="http://schemas.microsoft.com/office/drawing/2014/main" id="{9B898E20-22EB-8C03-DACE-D0BC9D44F7B0}"/>
              </a:ext>
            </a:extLst>
          </p:cNvPr>
          <p:cNvSpPr txBox="1">
            <a:spLocks/>
          </p:cNvSpPr>
          <p:nvPr/>
        </p:nvSpPr>
        <p:spPr bwMode="auto">
          <a:xfrm>
            <a:off x="395887" y="1897405"/>
            <a:ext cx="2817096" cy="3480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457200" indent="-228600" algn="l" defTabSz="814388" rtl="0" eaLnBrk="0" fontAlgn="base" hangingPunct="0">
              <a:lnSpc>
                <a:spcPct val="95000"/>
              </a:lnSpc>
              <a:spcBef>
                <a:spcPct val="35000"/>
              </a:spcBef>
              <a:spcAft>
                <a:spcPct val="0"/>
              </a:spcAft>
              <a:buClr>
                <a:srgbClr val="708CA1"/>
              </a:buClr>
              <a:buFont typeface="Arial" panose="020B0604020202020204" pitchFamily="34" charset="0"/>
              <a:buChar cha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15875" lvl="1" indent="0">
              <a:lnSpc>
                <a:spcPct val="100000"/>
              </a:lnSpc>
              <a:spcBef>
                <a:spcPts val="300"/>
              </a:spcBef>
              <a:spcAft>
                <a:spcPts val="300"/>
              </a:spcAft>
              <a:buSzPct val="90000"/>
              <a:buFont typeface="Arial" panose="020B0604020202020204" pitchFamily="34" charset="0"/>
              <a:buNone/>
            </a:pPr>
            <a:r>
              <a:rPr lang="es-419" sz="1800" kern="0" dirty="0">
                <a:solidFill>
                  <a:srgbClr val="000000"/>
                </a:solidFill>
              </a:rPr>
              <a:t>Las redes jerárquicas utilizan un </a:t>
            </a:r>
            <a:r>
              <a:rPr lang="es-419" sz="1800" b="1" kern="0" dirty="0">
                <a:solidFill>
                  <a:srgbClr val="000000"/>
                </a:solidFill>
              </a:rPr>
              <a:t>diseño por niveles:</a:t>
            </a:r>
          </a:p>
          <a:p>
            <a:pPr marL="301625" lvl="1" indent="-285750">
              <a:lnSpc>
                <a:spcPct val="100000"/>
              </a:lnSpc>
              <a:spcBef>
                <a:spcPts val="300"/>
              </a:spcBef>
              <a:spcAft>
                <a:spcPts val="300"/>
              </a:spcAft>
              <a:buSzPct val="90000"/>
            </a:pPr>
            <a:r>
              <a:rPr lang="es-419" sz="1800" b="1" kern="0" dirty="0">
                <a:solidFill>
                  <a:srgbClr val="00B0F0"/>
                </a:solidFill>
              </a:rPr>
              <a:t>Acceso</a:t>
            </a:r>
            <a:endParaRPr lang="es-419" sz="1800" b="1" kern="0" dirty="0">
              <a:solidFill>
                <a:srgbClr val="000000"/>
              </a:solidFill>
            </a:endParaRPr>
          </a:p>
          <a:p>
            <a:pPr marL="301625" lvl="1" indent="-285750">
              <a:lnSpc>
                <a:spcPct val="100000"/>
              </a:lnSpc>
              <a:spcBef>
                <a:spcPts val="300"/>
              </a:spcBef>
              <a:spcAft>
                <a:spcPts val="300"/>
              </a:spcAft>
              <a:buSzPct val="90000"/>
            </a:pPr>
            <a:r>
              <a:rPr lang="es-419" sz="1800" b="1" kern="0" dirty="0">
                <a:solidFill>
                  <a:srgbClr val="00B0F0"/>
                </a:solidFill>
              </a:rPr>
              <a:t>Distribución</a:t>
            </a:r>
          </a:p>
          <a:p>
            <a:pPr marL="301625" lvl="1" indent="-285750">
              <a:lnSpc>
                <a:spcPct val="100000"/>
              </a:lnSpc>
              <a:spcBef>
                <a:spcPts val="300"/>
              </a:spcBef>
              <a:spcAft>
                <a:spcPts val="300"/>
              </a:spcAft>
              <a:buSzPct val="90000"/>
            </a:pPr>
            <a:r>
              <a:rPr lang="es-419" sz="1800" b="1" kern="0" dirty="0">
                <a:solidFill>
                  <a:srgbClr val="00B0F0"/>
                </a:solidFill>
              </a:rPr>
              <a:t>Núcleo</a:t>
            </a:r>
            <a:r>
              <a:rPr lang="es-419" sz="1800" kern="0" dirty="0">
                <a:solidFill>
                  <a:srgbClr val="000000"/>
                </a:solidFill>
              </a:rPr>
              <a:t>. </a:t>
            </a:r>
          </a:p>
          <a:p>
            <a:pPr marL="15875" lvl="1" indent="0" algn="just">
              <a:lnSpc>
                <a:spcPct val="100000"/>
              </a:lnSpc>
              <a:spcBef>
                <a:spcPts val="300"/>
              </a:spcBef>
              <a:spcAft>
                <a:spcPts val="300"/>
              </a:spcAft>
              <a:buSzPct val="90000"/>
              <a:buFont typeface="Arial" panose="020B0604020202020204" pitchFamily="34" charset="0"/>
              <a:buNone/>
            </a:pPr>
            <a:endParaRPr lang="es-419" sz="1800" kern="0" dirty="0">
              <a:solidFill>
                <a:srgbClr val="000000"/>
              </a:solidFill>
            </a:endParaRPr>
          </a:p>
          <a:p>
            <a:pPr marL="15875" lvl="1" indent="0">
              <a:lnSpc>
                <a:spcPct val="100000"/>
              </a:lnSpc>
              <a:spcBef>
                <a:spcPts val="300"/>
              </a:spcBef>
              <a:spcAft>
                <a:spcPts val="300"/>
              </a:spcAft>
              <a:buSzPct val="90000"/>
              <a:buFont typeface="Arial" panose="020B0604020202020204" pitchFamily="34" charset="0"/>
              <a:buNone/>
            </a:pPr>
            <a:r>
              <a:rPr lang="es-419" sz="1800" kern="0" dirty="0">
                <a:solidFill>
                  <a:srgbClr val="000000"/>
                </a:solidFill>
              </a:rPr>
              <a:t>Cada capa desempeña un rol bien definido en la red.</a:t>
            </a:r>
          </a:p>
        </p:txBody>
      </p:sp>
      <p:sp>
        <p:nvSpPr>
          <p:cNvPr id="6" name="Content Placeholder 3">
            <a:extLst>
              <a:ext uri="{FF2B5EF4-FFF2-40B4-BE49-F238E27FC236}">
                <a16:creationId xmlns:a16="http://schemas.microsoft.com/office/drawing/2014/main" id="{864D5BB1-941D-5FA4-F9CA-B25D632BA6E2}"/>
              </a:ext>
            </a:extLst>
          </p:cNvPr>
          <p:cNvSpPr txBox="1">
            <a:spLocks/>
          </p:cNvSpPr>
          <p:nvPr/>
        </p:nvSpPr>
        <p:spPr>
          <a:xfrm>
            <a:off x="395887" y="5413643"/>
            <a:ext cx="2697265" cy="687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5875" lvl="1" indent="0" rtl="0">
              <a:lnSpc>
                <a:spcPct val="100000"/>
              </a:lnSpc>
              <a:spcBef>
                <a:spcPts val="300"/>
              </a:spcBef>
              <a:spcAft>
                <a:spcPts val="300"/>
              </a:spcAft>
              <a:buSzPct val="90000"/>
              <a:buNone/>
            </a:pPr>
            <a:r>
              <a:rPr lang="es-419" sz="1800" dirty="0">
                <a:solidFill>
                  <a:srgbClr val="000000"/>
                </a:solidFill>
              </a:rPr>
              <a:t>Existen dos marcos de diseño jerárquico:</a:t>
            </a:r>
          </a:p>
        </p:txBody>
      </p:sp>
    </p:spTree>
    <p:extLst>
      <p:ext uri="{BB962C8B-B14F-4D97-AF65-F5344CB8AC3E}">
        <p14:creationId xmlns:p14="http://schemas.microsoft.com/office/powerpoint/2010/main" val="2870618237"/>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95887" y="671228"/>
            <a:ext cx="8748113" cy="838200"/>
          </a:xfrm>
        </p:spPr>
        <p:txBody>
          <a:bodyPr anchor="b"/>
          <a:lstStyle/>
          <a:p>
            <a:pPr eaLnBrk="1" hangingPunct="1"/>
            <a:r>
              <a:rPr lang="es-ES" sz="1800" dirty="0"/>
              <a:t>Redes jerárquicas</a:t>
            </a:r>
            <a:r>
              <a:rPr lang="en-US" dirty="0"/>
              <a:t>
Nivel de </a:t>
            </a:r>
            <a:r>
              <a:rPr lang="en-US" dirty="0" err="1"/>
              <a:t>acceso</a:t>
            </a:r>
            <a:endParaRPr lang="es-ES" sz="2800" dirty="0">
              <a:solidFill>
                <a:srgbClr val="00B0F0"/>
              </a:solidFill>
              <a:latin typeface="Arial" charset="0"/>
            </a:endParaRPr>
          </a:p>
        </p:txBody>
      </p:sp>
      <p:sp>
        <p:nvSpPr>
          <p:cNvPr id="2" name="Content Placeholder 3">
            <a:extLst>
              <a:ext uri="{FF2B5EF4-FFF2-40B4-BE49-F238E27FC236}">
                <a16:creationId xmlns:a16="http://schemas.microsoft.com/office/drawing/2014/main" id="{9B898E20-22EB-8C03-DACE-D0BC9D44F7B0}"/>
              </a:ext>
            </a:extLst>
          </p:cNvPr>
          <p:cNvSpPr txBox="1">
            <a:spLocks/>
          </p:cNvSpPr>
          <p:nvPr/>
        </p:nvSpPr>
        <p:spPr bwMode="auto">
          <a:xfrm>
            <a:off x="395886" y="2107026"/>
            <a:ext cx="4722024" cy="3884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457200" indent="-228600" algn="l" defTabSz="814388" rtl="0" eaLnBrk="0" fontAlgn="base" hangingPunct="0">
              <a:lnSpc>
                <a:spcPct val="95000"/>
              </a:lnSpc>
              <a:spcBef>
                <a:spcPct val="35000"/>
              </a:spcBef>
              <a:spcAft>
                <a:spcPct val="0"/>
              </a:spcAft>
              <a:buClr>
                <a:srgbClr val="708CA1"/>
              </a:buClr>
              <a:buFont typeface="Arial" panose="020B0604020202020204" pitchFamily="34" charset="0"/>
              <a:buChar cha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301625" lvl="1" indent="-285750">
              <a:lnSpc>
                <a:spcPct val="100000"/>
              </a:lnSpc>
              <a:spcBef>
                <a:spcPts val="300"/>
              </a:spcBef>
              <a:spcAft>
                <a:spcPts val="300"/>
              </a:spcAft>
              <a:buSzPct val="90000"/>
              <a:buFont typeface="Wingdings" panose="05000000000000000000" pitchFamily="2" charset="2"/>
              <a:buChar char="q"/>
            </a:pPr>
            <a:r>
              <a:rPr lang="es-ES" sz="1800" b="1" kern="0" dirty="0">
                <a:solidFill>
                  <a:srgbClr val="FF0000"/>
                </a:solidFill>
              </a:rPr>
              <a:t>La capa de acceso otorga a los </a:t>
            </a:r>
            <a:r>
              <a:rPr lang="es-ES" sz="1800" b="1" kern="0" dirty="0" err="1">
                <a:solidFill>
                  <a:srgbClr val="FF0000"/>
                </a:solidFill>
              </a:rPr>
              <a:t>access</a:t>
            </a:r>
            <a:r>
              <a:rPr lang="es-ES" sz="1800" b="1" kern="0" dirty="0">
                <a:solidFill>
                  <a:srgbClr val="FF0000"/>
                </a:solidFill>
              </a:rPr>
              <a:t> </a:t>
            </a:r>
            <a:r>
              <a:rPr lang="es-ES" sz="1800" b="1" kern="0" dirty="0" err="1">
                <a:solidFill>
                  <a:srgbClr val="FF0000"/>
                </a:solidFill>
              </a:rPr>
              <a:t>points</a:t>
            </a:r>
            <a:r>
              <a:rPr lang="es-ES" sz="1800" b="1" kern="0" dirty="0">
                <a:solidFill>
                  <a:srgbClr val="FF0000"/>
                </a:solidFill>
              </a:rPr>
              <a:t> (puntos de acceso) y a los usuarios acceso directo a la red. </a:t>
            </a:r>
          </a:p>
          <a:p>
            <a:pPr marL="758825" lvl="2" indent="-285750">
              <a:lnSpc>
                <a:spcPct val="100000"/>
              </a:lnSpc>
              <a:spcBef>
                <a:spcPts val="300"/>
              </a:spcBef>
              <a:spcAft>
                <a:spcPts val="300"/>
              </a:spcAft>
              <a:buSzPct val="90000"/>
              <a:buFont typeface="Wingdings" panose="05000000000000000000" pitchFamily="2" charset="2"/>
              <a:buChar char="§"/>
            </a:pPr>
            <a:r>
              <a:rPr lang="es-ES" sz="1800" kern="0" dirty="0">
                <a:solidFill>
                  <a:srgbClr val="000000"/>
                </a:solidFill>
              </a:rPr>
              <a:t>Los </a:t>
            </a:r>
            <a:r>
              <a:rPr lang="es-ES" sz="1800" b="1" kern="0" dirty="0" err="1">
                <a:solidFill>
                  <a:srgbClr val="000000"/>
                </a:solidFill>
              </a:rPr>
              <a:t>access</a:t>
            </a:r>
            <a:r>
              <a:rPr lang="es-ES" sz="1800" b="1" kern="0" dirty="0">
                <a:solidFill>
                  <a:srgbClr val="000000"/>
                </a:solidFill>
              </a:rPr>
              <a:t> </a:t>
            </a:r>
            <a:r>
              <a:rPr lang="es-ES" sz="1800" b="1" kern="0" dirty="0" err="1">
                <a:solidFill>
                  <a:srgbClr val="000000"/>
                </a:solidFill>
              </a:rPr>
              <a:t>points</a:t>
            </a:r>
            <a:r>
              <a:rPr lang="es-ES" sz="1800" b="1" kern="0" dirty="0">
                <a:solidFill>
                  <a:srgbClr val="000000"/>
                </a:solidFill>
              </a:rPr>
              <a:t> </a:t>
            </a:r>
            <a:r>
              <a:rPr lang="es-ES" sz="1800" kern="0" dirty="0">
                <a:solidFill>
                  <a:srgbClr val="000000"/>
                </a:solidFill>
              </a:rPr>
              <a:t>están conectados a la red alámbrica a uno de los puertos del switch.</a:t>
            </a:r>
          </a:p>
          <a:p>
            <a:pPr marL="758825" lvl="2" indent="-285750">
              <a:lnSpc>
                <a:spcPct val="100000"/>
              </a:lnSpc>
              <a:spcBef>
                <a:spcPts val="300"/>
              </a:spcBef>
              <a:spcAft>
                <a:spcPts val="300"/>
              </a:spcAft>
              <a:buSzPct val="90000"/>
              <a:buFont typeface="Wingdings" panose="05000000000000000000" pitchFamily="2" charset="2"/>
              <a:buChar char="§"/>
            </a:pPr>
            <a:r>
              <a:rPr lang="es-ES" sz="1800" kern="0" dirty="0">
                <a:solidFill>
                  <a:srgbClr val="000000"/>
                </a:solidFill>
              </a:rPr>
              <a:t>Es donde yo me conecto con mi equipo, con un cable a un switch. </a:t>
            </a:r>
          </a:p>
          <a:p>
            <a:pPr marL="301625" lvl="1" indent="-285750">
              <a:lnSpc>
                <a:spcPct val="100000"/>
              </a:lnSpc>
              <a:spcBef>
                <a:spcPts val="300"/>
              </a:spcBef>
              <a:spcAft>
                <a:spcPts val="300"/>
              </a:spcAft>
              <a:buSzPct val="90000"/>
            </a:pPr>
            <a:endParaRPr lang="es-ES" sz="1800" kern="0" dirty="0">
              <a:solidFill>
                <a:srgbClr val="000000"/>
              </a:solidFill>
            </a:endParaRPr>
          </a:p>
          <a:p>
            <a:pPr marL="301625" lvl="1" indent="-285750">
              <a:lnSpc>
                <a:spcPct val="100000"/>
              </a:lnSpc>
              <a:spcBef>
                <a:spcPts val="300"/>
              </a:spcBef>
              <a:spcAft>
                <a:spcPts val="300"/>
              </a:spcAft>
              <a:buSzPct val="90000"/>
              <a:buFont typeface="Wingdings" panose="05000000000000000000" pitchFamily="2" charset="2"/>
              <a:buChar char="q"/>
            </a:pPr>
            <a:r>
              <a:rPr lang="es-ES" sz="1800" kern="0" dirty="0"/>
              <a:t>Los switches de la capa de distribución se conectan a los switches de la capa de acceso.</a:t>
            </a:r>
            <a:endParaRPr lang="es-419" sz="1800" kern="0" dirty="0">
              <a:solidFill>
                <a:srgbClr val="000000"/>
              </a:solidFill>
            </a:endParaRPr>
          </a:p>
        </p:txBody>
      </p:sp>
      <p:pic>
        <p:nvPicPr>
          <p:cNvPr id="4" name="Imagen 3">
            <a:extLst>
              <a:ext uri="{FF2B5EF4-FFF2-40B4-BE49-F238E27FC236}">
                <a16:creationId xmlns:a16="http://schemas.microsoft.com/office/drawing/2014/main" id="{09B2BE8F-7615-DE80-747E-E2549C044517}"/>
              </a:ext>
            </a:extLst>
          </p:cNvPr>
          <p:cNvPicPr>
            <a:picLocks noChangeAspect="1"/>
          </p:cNvPicPr>
          <p:nvPr/>
        </p:nvPicPr>
        <p:blipFill>
          <a:blip r:embed="rId3"/>
          <a:stretch>
            <a:fillRect/>
          </a:stretch>
        </p:blipFill>
        <p:spPr>
          <a:xfrm>
            <a:off x="5545122" y="1358405"/>
            <a:ext cx="2400300" cy="4476750"/>
          </a:xfrm>
          <a:prstGeom prst="rect">
            <a:avLst/>
          </a:prstGeom>
        </p:spPr>
      </p:pic>
      <p:sp>
        <p:nvSpPr>
          <p:cNvPr id="6" name="Rectángulo: esquinas redondeadas 5">
            <a:extLst>
              <a:ext uri="{FF2B5EF4-FFF2-40B4-BE49-F238E27FC236}">
                <a16:creationId xmlns:a16="http://schemas.microsoft.com/office/drawing/2014/main" id="{888FCB56-5965-4538-DF92-82A4AECA80AC}"/>
              </a:ext>
            </a:extLst>
          </p:cNvPr>
          <p:cNvSpPr/>
          <p:nvPr/>
        </p:nvSpPr>
        <p:spPr bwMode="auto">
          <a:xfrm>
            <a:off x="5705036" y="4748168"/>
            <a:ext cx="2080471" cy="1342239"/>
          </a:xfrm>
          <a:prstGeom prst="roundRect">
            <a:avLst/>
          </a:prstGeom>
          <a:noFill/>
          <a:ln w="47625" cap="flat" cmpd="sng" algn="ctr">
            <a:solidFill>
              <a:srgbClr val="FF0000"/>
            </a:solid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946413508"/>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95887" y="671228"/>
            <a:ext cx="8748113" cy="838200"/>
          </a:xfrm>
        </p:spPr>
        <p:txBody>
          <a:bodyPr anchor="b"/>
          <a:lstStyle/>
          <a:p>
            <a:pPr eaLnBrk="1" hangingPunct="1"/>
            <a:r>
              <a:rPr lang="es-ES" sz="1800" dirty="0"/>
              <a:t>Redes jerárquicas</a:t>
            </a:r>
            <a:r>
              <a:rPr lang="en-US" dirty="0"/>
              <a:t>
Nivel de </a:t>
            </a:r>
            <a:r>
              <a:rPr lang="en-US" dirty="0" err="1"/>
              <a:t>distribución</a:t>
            </a:r>
            <a:endParaRPr lang="es-ES" sz="2800" dirty="0">
              <a:solidFill>
                <a:srgbClr val="00B0F0"/>
              </a:solidFill>
              <a:latin typeface="Arial" charset="0"/>
            </a:endParaRPr>
          </a:p>
        </p:txBody>
      </p:sp>
      <p:sp>
        <p:nvSpPr>
          <p:cNvPr id="2" name="Content Placeholder 3">
            <a:extLst>
              <a:ext uri="{FF2B5EF4-FFF2-40B4-BE49-F238E27FC236}">
                <a16:creationId xmlns:a16="http://schemas.microsoft.com/office/drawing/2014/main" id="{9B898E20-22EB-8C03-DACE-D0BC9D44F7B0}"/>
              </a:ext>
            </a:extLst>
          </p:cNvPr>
          <p:cNvSpPr txBox="1">
            <a:spLocks/>
          </p:cNvSpPr>
          <p:nvPr/>
        </p:nvSpPr>
        <p:spPr bwMode="auto">
          <a:xfrm>
            <a:off x="395887" y="2013239"/>
            <a:ext cx="4722024" cy="3884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457200" indent="-228600" algn="l" defTabSz="814388" rtl="0" eaLnBrk="0" fontAlgn="base" hangingPunct="0">
              <a:lnSpc>
                <a:spcPct val="95000"/>
              </a:lnSpc>
              <a:spcBef>
                <a:spcPct val="35000"/>
              </a:spcBef>
              <a:spcAft>
                <a:spcPct val="0"/>
              </a:spcAft>
              <a:buClr>
                <a:srgbClr val="708CA1"/>
              </a:buClr>
              <a:buFont typeface="Arial" panose="020B0604020202020204" pitchFamily="34" charset="0"/>
              <a:buChar cha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301625" lvl="1" indent="-285750">
              <a:lnSpc>
                <a:spcPct val="100000"/>
              </a:lnSpc>
              <a:spcBef>
                <a:spcPts val="300"/>
              </a:spcBef>
              <a:spcAft>
                <a:spcPts val="300"/>
              </a:spcAft>
              <a:buSzPct val="90000"/>
              <a:buFont typeface="Wingdings" panose="05000000000000000000" pitchFamily="2" charset="2"/>
              <a:buChar char="q"/>
            </a:pPr>
            <a:r>
              <a:rPr lang="es-ES" sz="1800" b="1" kern="0" dirty="0">
                <a:solidFill>
                  <a:srgbClr val="FF0000"/>
                </a:solidFill>
              </a:rPr>
              <a:t>La capa de distribución implementa el enrutamiento, la calidad del servicio y la seguridad.</a:t>
            </a:r>
          </a:p>
          <a:p>
            <a:pPr marL="758825" lvl="2" indent="-285750">
              <a:lnSpc>
                <a:spcPct val="100000"/>
              </a:lnSpc>
              <a:spcBef>
                <a:spcPts val="300"/>
              </a:spcBef>
              <a:spcAft>
                <a:spcPts val="300"/>
              </a:spcAft>
              <a:buSzPct val="90000"/>
              <a:buFont typeface="Wingdings" panose="05000000000000000000" pitchFamily="2" charset="2"/>
              <a:buChar char="§"/>
            </a:pPr>
            <a:r>
              <a:rPr lang="es-ES" sz="1800" kern="0" dirty="0">
                <a:solidFill>
                  <a:srgbClr val="000000"/>
                </a:solidFill>
              </a:rPr>
              <a:t>Para conectar </a:t>
            </a:r>
            <a:r>
              <a:rPr lang="es-ES" sz="1800" kern="0" dirty="0" err="1">
                <a:solidFill>
                  <a:srgbClr val="000000"/>
                </a:solidFill>
              </a:rPr>
              <a:t>LANs</a:t>
            </a:r>
            <a:r>
              <a:rPr lang="es-ES" sz="1800" kern="0" dirty="0">
                <a:solidFill>
                  <a:srgbClr val="000000"/>
                </a:solidFill>
              </a:rPr>
              <a:t> requiero un dispositivo inteligente llamado </a:t>
            </a:r>
            <a:r>
              <a:rPr lang="es-ES" sz="1800" b="1" kern="0" dirty="0" err="1">
                <a:solidFill>
                  <a:srgbClr val="000000"/>
                </a:solidFill>
              </a:rPr>
              <a:t>router</a:t>
            </a:r>
            <a:r>
              <a:rPr lang="es-ES" sz="1800" kern="0" dirty="0">
                <a:solidFill>
                  <a:srgbClr val="000000"/>
                </a:solidFill>
              </a:rPr>
              <a:t>. El </a:t>
            </a:r>
            <a:r>
              <a:rPr lang="es-ES" sz="1800" kern="0" dirty="0" err="1">
                <a:solidFill>
                  <a:srgbClr val="000000"/>
                </a:solidFill>
              </a:rPr>
              <a:t>router</a:t>
            </a:r>
            <a:r>
              <a:rPr lang="es-ES" sz="1800" kern="0" dirty="0">
                <a:solidFill>
                  <a:srgbClr val="000000"/>
                </a:solidFill>
              </a:rPr>
              <a:t> toma decisiones sobre los paquetes que entran y los canaliza a otro segmento de la red.</a:t>
            </a:r>
          </a:p>
          <a:p>
            <a:pPr marL="758825" lvl="2" indent="-285750">
              <a:lnSpc>
                <a:spcPct val="100000"/>
              </a:lnSpc>
              <a:spcBef>
                <a:spcPts val="300"/>
              </a:spcBef>
              <a:spcAft>
                <a:spcPts val="300"/>
              </a:spcAft>
              <a:buSzPct val="90000"/>
              <a:buFont typeface="Wingdings" panose="05000000000000000000" pitchFamily="2" charset="2"/>
              <a:buChar char="§"/>
            </a:pPr>
            <a:r>
              <a:rPr lang="es-ES" sz="1800" kern="0" dirty="0">
                <a:solidFill>
                  <a:srgbClr val="000000"/>
                </a:solidFill>
              </a:rPr>
              <a:t>Hay switches capa 3 que funcionan como </a:t>
            </a:r>
            <a:r>
              <a:rPr lang="es-ES" sz="1800" kern="0" dirty="0" err="1">
                <a:solidFill>
                  <a:srgbClr val="000000"/>
                </a:solidFill>
              </a:rPr>
              <a:t>routers</a:t>
            </a:r>
            <a:r>
              <a:rPr lang="es-ES" sz="1800" kern="0" dirty="0">
                <a:solidFill>
                  <a:srgbClr val="000000"/>
                </a:solidFill>
              </a:rPr>
              <a:t>.</a:t>
            </a:r>
          </a:p>
          <a:p>
            <a:pPr marL="301625" lvl="1" indent="-285750">
              <a:lnSpc>
                <a:spcPct val="100000"/>
              </a:lnSpc>
              <a:spcBef>
                <a:spcPts val="300"/>
              </a:spcBef>
              <a:spcAft>
                <a:spcPts val="300"/>
              </a:spcAft>
              <a:buSzPct val="90000"/>
              <a:buFont typeface="Wingdings" panose="05000000000000000000" pitchFamily="2" charset="2"/>
              <a:buChar char="q"/>
            </a:pPr>
            <a:r>
              <a:rPr lang="es-ES" sz="1800" kern="0" dirty="0"/>
              <a:t>Los switches de la capa de distribución se conectan a los switches de la capa de acceso y de la capa de núcleo.</a:t>
            </a:r>
            <a:endParaRPr lang="es-419" sz="1800" kern="0" dirty="0">
              <a:solidFill>
                <a:srgbClr val="000000"/>
              </a:solidFill>
            </a:endParaRPr>
          </a:p>
        </p:txBody>
      </p:sp>
      <p:pic>
        <p:nvPicPr>
          <p:cNvPr id="4" name="Imagen 3">
            <a:extLst>
              <a:ext uri="{FF2B5EF4-FFF2-40B4-BE49-F238E27FC236}">
                <a16:creationId xmlns:a16="http://schemas.microsoft.com/office/drawing/2014/main" id="{09B2BE8F-7615-DE80-747E-E2549C044517}"/>
              </a:ext>
            </a:extLst>
          </p:cNvPr>
          <p:cNvPicPr>
            <a:picLocks noChangeAspect="1"/>
          </p:cNvPicPr>
          <p:nvPr/>
        </p:nvPicPr>
        <p:blipFill>
          <a:blip r:embed="rId3"/>
          <a:stretch>
            <a:fillRect/>
          </a:stretch>
        </p:blipFill>
        <p:spPr>
          <a:xfrm>
            <a:off x="5650629" y="1509428"/>
            <a:ext cx="2400300" cy="4476750"/>
          </a:xfrm>
          <a:prstGeom prst="rect">
            <a:avLst/>
          </a:prstGeom>
        </p:spPr>
      </p:pic>
      <p:sp>
        <p:nvSpPr>
          <p:cNvPr id="6" name="Rectángulo: esquinas redondeadas 5">
            <a:extLst>
              <a:ext uri="{FF2B5EF4-FFF2-40B4-BE49-F238E27FC236}">
                <a16:creationId xmlns:a16="http://schemas.microsoft.com/office/drawing/2014/main" id="{888FCB56-5965-4538-DF92-82A4AECA80AC}"/>
              </a:ext>
            </a:extLst>
          </p:cNvPr>
          <p:cNvSpPr/>
          <p:nvPr/>
        </p:nvSpPr>
        <p:spPr bwMode="auto">
          <a:xfrm>
            <a:off x="5476758" y="3284291"/>
            <a:ext cx="2080471" cy="1342239"/>
          </a:xfrm>
          <a:prstGeom prst="roundRect">
            <a:avLst/>
          </a:prstGeom>
          <a:noFill/>
          <a:ln w="47625" cap="flat" cmpd="sng" algn="ctr">
            <a:solidFill>
              <a:srgbClr val="FF0000"/>
            </a:solid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67336891"/>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95887" y="671228"/>
            <a:ext cx="8748113" cy="838200"/>
          </a:xfrm>
        </p:spPr>
        <p:txBody>
          <a:bodyPr anchor="b"/>
          <a:lstStyle/>
          <a:p>
            <a:pPr eaLnBrk="1" hangingPunct="1"/>
            <a:r>
              <a:rPr lang="es-ES" sz="1800" dirty="0"/>
              <a:t>Redes jerárquicas</a:t>
            </a:r>
            <a:r>
              <a:rPr lang="en-US" dirty="0"/>
              <a:t>
Nivel de </a:t>
            </a:r>
            <a:r>
              <a:rPr lang="en-US" dirty="0" err="1"/>
              <a:t>núcleo</a:t>
            </a:r>
            <a:endParaRPr lang="es-ES" sz="2800" dirty="0">
              <a:solidFill>
                <a:srgbClr val="00B0F0"/>
              </a:solidFill>
              <a:latin typeface="Arial" charset="0"/>
            </a:endParaRPr>
          </a:p>
        </p:txBody>
      </p:sp>
      <p:sp>
        <p:nvSpPr>
          <p:cNvPr id="2" name="Content Placeholder 3">
            <a:extLst>
              <a:ext uri="{FF2B5EF4-FFF2-40B4-BE49-F238E27FC236}">
                <a16:creationId xmlns:a16="http://schemas.microsoft.com/office/drawing/2014/main" id="{9B898E20-22EB-8C03-DACE-D0BC9D44F7B0}"/>
              </a:ext>
            </a:extLst>
          </p:cNvPr>
          <p:cNvSpPr txBox="1">
            <a:spLocks/>
          </p:cNvSpPr>
          <p:nvPr/>
        </p:nvSpPr>
        <p:spPr bwMode="auto">
          <a:xfrm>
            <a:off x="395887" y="2101837"/>
            <a:ext cx="4404713" cy="3884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457200" indent="-228600" algn="l" defTabSz="814388" rtl="0" eaLnBrk="0" fontAlgn="base" hangingPunct="0">
              <a:lnSpc>
                <a:spcPct val="95000"/>
              </a:lnSpc>
              <a:spcBef>
                <a:spcPct val="35000"/>
              </a:spcBef>
              <a:spcAft>
                <a:spcPct val="0"/>
              </a:spcAft>
              <a:buClr>
                <a:srgbClr val="708CA1"/>
              </a:buClr>
              <a:buFont typeface="Arial" panose="020B0604020202020204" pitchFamily="34" charset="0"/>
              <a:buChar cha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301625" lvl="1" indent="-285750">
              <a:lnSpc>
                <a:spcPct val="100000"/>
              </a:lnSpc>
              <a:spcBef>
                <a:spcPts val="300"/>
              </a:spcBef>
              <a:spcAft>
                <a:spcPts val="300"/>
              </a:spcAft>
              <a:buSzPct val="90000"/>
              <a:buFont typeface="Wingdings" panose="05000000000000000000" pitchFamily="2" charset="2"/>
              <a:buChar char="q"/>
            </a:pPr>
            <a:r>
              <a:rPr lang="es-ES" sz="1800" b="1" kern="0" dirty="0">
                <a:solidFill>
                  <a:srgbClr val="FF0000"/>
                </a:solidFill>
              </a:rPr>
              <a:t>La capa de núcleo es la capa principal, es la red troncal que nos permite conectarnos con la red de cobertura amplia. </a:t>
            </a:r>
          </a:p>
          <a:p>
            <a:pPr marL="758825" lvl="2" indent="-285750">
              <a:lnSpc>
                <a:spcPct val="100000"/>
              </a:lnSpc>
              <a:spcBef>
                <a:spcPts val="300"/>
              </a:spcBef>
              <a:spcAft>
                <a:spcPts val="300"/>
              </a:spcAft>
              <a:buSzPct val="90000"/>
              <a:buFont typeface="Wingdings" panose="05000000000000000000" pitchFamily="2" charset="2"/>
              <a:buChar char="§"/>
            </a:pPr>
            <a:r>
              <a:rPr lang="es-ES" sz="1800" kern="0" dirty="0">
                <a:solidFill>
                  <a:srgbClr val="000000"/>
                </a:solidFill>
              </a:rPr>
              <a:t>El nivel de núcleo se encuentra en </a:t>
            </a:r>
            <a:r>
              <a:rPr lang="es-ES" sz="1800" b="1" kern="0" dirty="0">
                <a:solidFill>
                  <a:srgbClr val="000000"/>
                </a:solidFill>
              </a:rPr>
              <a:t>corporativos grandes </a:t>
            </a:r>
            <a:r>
              <a:rPr lang="es-ES" sz="1800" kern="0" dirty="0">
                <a:solidFill>
                  <a:srgbClr val="000000"/>
                </a:solidFill>
              </a:rPr>
              <a:t>que tienen sedes en distintas ciudades, en distintos puntos geográficos y están interconectados entre sí.</a:t>
            </a:r>
          </a:p>
        </p:txBody>
      </p:sp>
      <p:pic>
        <p:nvPicPr>
          <p:cNvPr id="4" name="Imagen 3">
            <a:extLst>
              <a:ext uri="{FF2B5EF4-FFF2-40B4-BE49-F238E27FC236}">
                <a16:creationId xmlns:a16="http://schemas.microsoft.com/office/drawing/2014/main" id="{09B2BE8F-7615-DE80-747E-E2549C044517}"/>
              </a:ext>
            </a:extLst>
          </p:cNvPr>
          <p:cNvPicPr>
            <a:picLocks noChangeAspect="1"/>
          </p:cNvPicPr>
          <p:nvPr/>
        </p:nvPicPr>
        <p:blipFill>
          <a:blip r:embed="rId3"/>
          <a:stretch>
            <a:fillRect/>
          </a:stretch>
        </p:blipFill>
        <p:spPr>
          <a:xfrm>
            <a:off x="5650629" y="1509428"/>
            <a:ext cx="2400300" cy="4476750"/>
          </a:xfrm>
          <a:prstGeom prst="rect">
            <a:avLst/>
          </a:prstGeom>
        </p:spPr>
      </p:pic>
      <p:sp>
        <p:nvSpPr>
          <p:cNvPr id="6" name="Rectángulo: esquinas redondeadas 5">
            <a:extLst>
              <a:ext uri="{FF2B5EF4-FFF2-40B4-BE49-F238E27FC236}">
                <a16:creationId xmlns:a16="http://schemas.microsoft.com/office/drawing/2014/main" id="{888FCB56-5965-4538-DF92-82A4AECA80AC}"/>
              </a:ext>
            </a:extLst>
          </p:cNvPr>
          <p:cNvSpPr/>
          <p:nvPr/>
        </p:nvSpPr>
        <p:spPr bwMode="auto">
          <a:xfrm>
            <a:off x="5913393" y="1756217"/>
            <a:ext cx="1967864" cy="899897"/>
          </a:xfrm>
          <a:prstGeom prst="roundRect">
            <a:avLst/>
          </a:prstGeom>
          <a:noFill/>
          <a:ln w="47625" cap="flat" cmpd="sng" algn="ctr">
            <a:solidFill>
              <a:srgbClr val="FF0000"/>
            </a:solid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414218588"/>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95887" y="671228"/>
            <a:ext cx="8748113" cy="838200"/>
          </a:xfrm>
        </p:spPr>
        <p:txBody>
          <a:bodyPr anchor="b"/>
          <a:lstStyle/>
          <a:p>
            <a:pPr eaLnBrk="1" hangingPunct="1"/>
            <a:r>
              <a:rPr lang="es-ES" sz="1800" dirty="0"/>
              <a:t>Redes jerárquicas</a:t>
            </a:r>
            <a:r>
              <a:rPr lang="en-US" dirty="0"/>
              <a:t>
</a:t>
            </a:r>
            <a:r>
              <a:rPr lang="es-ES" sz="2800" dirty="0"/>
              <a:t>Jerarquía en las redes</a:t>
            </a:r>
            <a:endParaRPr lang="es-ES" sz="2800" dirty="0">
              <a:solidFill>
                <a:srgbClr val="00B0F0"/>
              </a:solidFill>
              <a:latin typeface="Arial" charset="0"/>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02877" y="1964517"/>
            <a:ext cx="5069525" cy="4137023"/>
          </a:xfrm>
          <a:prstGeom prst="rect">
            <a:avLst/>
          </a:prstGeom>
          <a:ln>
            <a:solidFill>
              <a:schemeClr val="tx1"/>
            </a:solidFill>
          </a:ln>
        </p:spPr>
      </p:pic>
      <p:sp>
        <p:nvSpPr>
          <p:cNvPr id="6" name="Content Placeholder 3">
            <a:extLst>
              <a:ext uri="{FF2B5EF4-FFF2-40B4-BE49-F238E27FC236}">
                <a16:creationId xmlns:a16="http://schemas.microsoft.com/office/drawing/2014/main" id="{864D5BB1-941D-5FA4-F9CA-B25D632BA6E2}"/>
              </a:ext>
            </a:extLst>
          </p:cNvPr>
          <p:cNvSpPr txBox="1">
            <a:spLocks/>
          </p:cNvSpPr>
          <p:nvPr/>
        </p:nvSpPr>
        <p:spPr>
          <a:xfrm>
            <a:off x="664335" y="3408001"/>
            <a:ext cx="2338924" cy="1373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5875" lvl="1" indent="0" rtl="0">
              <a:lnSpc>
                <a:spcPct val="100000"/>
              </a:lnSpc>
              <a:spcBef>
                <a:spcPts val="300"/>
              </a:spcBef>
              <a:spcAft>
                <a:spcPts val="300"/>
              </a:spcAft>
              <a:buSzPct val="90000"/>
              <a:buNone/>
            </a:pPr>
            <a:r>
              <a:rPr lang="es-419" sz="1800" dirty="0">
                <a:solidFill>
                  <a:srgbClr val="000000"/>
                </a:solidFill>
              </a:rPr>
              <a:t>Existen dos marcos de diseño jerárquico:</a:t>
            </a:r>
          </a:p>
        </p:txBody>
      </p:sp>
    </p:spTree>
    <p:extLst>
      <p:ext uri="{BB962C8B-B14F-4D97-AF65-F5344CB8AC3E}">
        <p14:creationId xmlns:p14="http://schemas.microsoft.com/office/powerpoint/2010/main" val="1894865930"/>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E975517C-2F81-911A-8E52-326716DED17C}"/>
              </a:ext>
            </a:extLst>
          </p:cNvPr>
          <p:cNvSpPr txBox="1">
            <a:spLocks/>
          </p:cNvSpPr>
          <p:nvPr/>
        </p:nvSpPr>
        <p:spPr>
          <a:xfrm>
            <a:off x="395887" y="1889953"/>
            <a:ext cx="3866147" cy="421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5875" lvl="1" indent="0" rtl="0">
              <a:lnSpc>
                <a:spcPct val="100000"/>
              </a:lnSpc>
              <a:spcBef>
                <a:spcPts val="300"/>
              </a:spcBef>
              <a:spcAft>
                <a:spcPts val="300"/>
              </a:spcAft>
              <a:buSzPct val="90000"/>
              <a:buNone/>
            </a:pPr>
            <a:r>
              <a:rPr lang="es-419" sz="1800" b="1" u="sng" dirty="0">
                <a:solidFill>
                  <a:srgbClr val="000000"/>
                </a:solidFill>
              </a:rPr>
              <a:t>En casa </a:t>
            </a:r>
            <a:r>
              <a:rPr lang="es-419" sz="1800" dirty="0">
                <a:solidFill>
                  <a:srgbClr val="000000"/>
                </a:solidFill>
              </a:rPr>
              <a:t>podemos tener un diseño de red de solamente </a:t>
            </a:r>
            <a:r>
              <a:rPr lang="es-419" sz="1800" b="1" dirty="0">
                <a:solidFill>
                  <a:srgbClr val="FF0000"/>
                </a:solidFill>
              </a:rPr>
              <a:t>dos niveles</a:t>
            </a:r>
            <a:r>
              <a:rPr lang="es-419" sz="1800" dirty="0">
                <a:solidFill>
                  <a:srgbClr val="000000"/>
                </a:solidFill>
              </a:rPr>
              <a:t>: </a:t>
            </a:r>
            <a:r>
              <a:rPr lang="es-419" sz="1800" b="1" dirty="0">
                <a:solidFill>
                  <a:srgbClr val="FF0000"/>
                </a:solidFill>
              </a:rPr>
              <a:t> </a:t>
            </a:r>
            <a:r>
              <a:rPr lang="es-419" sz="1800" b="1" dirty="0">
                <a:solidFill>
                  <a:srgbClr val="00B0F0"/>
                </a:solidFill>
              </a:rPr>
              <a:t>nivel de acceso y de distribución </a:t>
            </a:r>
          </a:p>
          <a:p>
            <a:pPr marL="301625" lvl="1" indent="-285750">
              <a:lnSpc>
                <a:spcPct val="100000"/>
              </a:lnSpc>
              <a:spcBef>
                <a:spcPts val="300"/>
              </a:spcBef>
              <a:spcAft>
                <a:spcPts val="300"/>
              </a:spcAft>
              <a:buSzPct val="90000"/>
            </a:pPr>
            <a:r>
              <a:rPr lang="es-419" sz="1800" dirty="0">
                <a:solidFill>
                  <a:srgbClr val="000000"/>
                </a:solidFill>
              </a:rPr>
              <a:t>Con un equipo, el </a:t>
            </a:r>
            <a:r>
              <a:rPr lang="es-419" sz="1800" b="1" dirty="0" err="1">
                <a:solidFill>
                  <a:srgbClr val="000000"/>
                </a:solidFill>
              </a:rPr>
              <a:t>router</a:t>
            </a:r>
            <a:r>
              <a:rPr lang="es-419" sz="1800" b="1" dirty="0">
                <a:solidFill>
                  <a:srgbClr val="000000"/>
                </a:solidFill>
              </a:rPr>
              <a:t> inalámbrico</a:t>
            </a:r>
            <a:r>
              <a:rPr lang="es-419" sz="1800" dirty="0">
                <a:solidFill>
                  <a:srgbClr val="000000"/>
                </a:solidFill>
              </a:rPr>
              <a:t> funciona como switch y </a:t>
            </a:r>
            <a:r>
              <a:rPr lang="es-419" sz="1800" dirty="0" err="1">
                <a:solidFill>
                  <a:srgbClr val="000000"/>
                </a:solidFill>
              </a:rPr>
              <a:t>router</a:t>
            </a:r>
            <a:r>
              <a:rPr lang="es-419" sz="1800" dirty="0">
                <a:solidFill>
                  <a:srgbClr val="000000"/>
                </a:solidFill>
              </a:rPr>
              <a:t>.</a:t>
            </a:r>
          </a:p>
          <a:p>
            <a:pPr marL="301625" lvl="1" indent="-285750">
              <a:lnSpc>
                <a:spcPct val="100000"/>
              </a:lnSpc>
              <a:spcBef>
                <a:spcPts val="300"/>
              </a:spcBef>
              <a:spcAft>
                <a:spcPts val="300"/>
              </a:spcAft>
              <a:buSzPct val="90000"/>
            </a:pPr>
            <a:r>
              <a:rPr lang="es-419"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Tenemos la </a:t>
            </a:r>
            <a:r>
              <a:rPr lang="es-419" sz="1800" b="1" dirty="0">
                <a:solidFill>
                  <a:srgbClr val="00B0F0"/>
                </a:solidFill>
                <a:effectLst/>
                <a:latin typeface="Arial" panose="020B0604020202020204" pitchFamily="34" charset="0"/>
                <a:ea typeface="Calibri" panose="020F0502020204030204" pitchFamily="34" charset="0"/>
                <a:cs typeface="Times New Roman" panose="02020603050405020304" pitchFamily="18" charset="0"/>
              </a:rPr>
              <a:t>capa de núcle</a:t>
            </a:r>
            <a:r>
              <a:rPr lang="es-419" sz="1800" b="1" dirty="0">
                <a:solidFill>
                  <a:srgbClr val="00B0F0"/>
                </a:solidFill>
                <a:latin typeface="Arial" panose="020B0604020202020204" pitchFamily="34" charset="0"/>
                <a:ea typeface="Calibri" panose="020F0502020204030204" pitchFamily="34" charset="0"/>
                <a:cs typeface="Times New Roman" panose="02020603050405020304" pitchFamily="18" charset="0"/>
              </a:rPr>
              <a:t>o y distribución contraídos</a:t>
            </a:r>
            <a:r>
              <a:rPr lang="es-419" sz="1800" dirty="0">
                <a:solidFill>
                  <a:srgbClr val="000000"/>
                </a:solidFill>
                <a:latin typeface="Arial" panose="020B0604020202020204" pitchFamily="34" charset="0"/>
                <a:ea typeface="Calibri" panose="020F0502020204030204" pitchFamily="34" charset="0"/>
                <a:cs typeface="Times New Roman" panose="02020603050405020304" pitchFamily="18" charset="0"/>
              </a:rPr>
              <a:t>. </a:t>
            </a:r>
            <a:r>
              <a:rPr lang="es-419"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No nos </a:t>
            </a:r>
            <a:r>
              <a:rPr lang="es-419" sz="1800" dirty="0">
                <a:solidFill>
                  <a:srgbClr val="000000"/>
                </a:solidFill>
                <a:latin typeface="Arial" panose="020B0604020202020204" pitchFamily="34" charset="0"/>
                <a:ea typeface="Calibri" panose="020F0502020204030204" pitchFamily="34" charset="0"/>
                <a:cs typeface="Times New Roman" panose="02020603050405020304" pitchFamily="18" charset="0"/>
              </a:rPr>
              <a:t>conectamos a través de un </a:t>
            </a:r>
            <a:r>
              <a:rPr lang="es-ES" sz="1800" dirty="0">
                <a:effectLst/>
                <a:latin typeface="Arial" panose="020B0604020202020204" pitchFamily="34" charset="0"/>
                <a:ea typeface="Calibri" panose="020F0502020204030204" pitchFamily="34" charset="0"/>
                <a:cs typeface="Times New Roman" panose="02020603050405020304" pitchFamily="18" charset="0"/>
              </a:rPr>
              <a:t>corporativo, nos conectamos a través de un </a:t>
            </a:r>
            <a:r>
              <a:rPr lang="es-ES" sz="1800" b="1" dirty="0">
                <a:effectLst/>
                <a:latin typeface="Arial" panose="020B0604020202020204" pitchFamily="34" charset="0"/>
                <a:ea typeface="Calibri" panose="020F0502020204030204" pitchFamily="34" charset="0"/>
                <a:cs typeface="Times New Roman" panose="02020603050405020304" pitchFamily="18" charset="0"/>
              </a:rPr>
              <a:t>ISP.</a:t>
            </a:r>
            <a:r>
              <a:rPr lang="es-ES" sz="1800" dirty="0">
                <a:effectLst/>
                <a:latin typeface="Arial" panose="020B0604020202020204" pitchFamily="34" charset="0"/>
                <a:ea typeface="Calibri" panose="020F0502020204030204" pitchFamily="34" charset="0"/>
                <a:cs typeface="Times New Roman" panose="02020603050405020304" pitchFamily="18" charset="0"/>
              </a:rPr>
              <a:t> El ISP nos da el servicio. </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15875" lvl="1" indent="0" rtl="0">
              <a:lnSpc>
                <a:spcPct val="100000"/>
              </a:lnSpc>
              <a:spcBef>
                <a:spcPts val="300"/>
              </a:spcBef>
              <a:spcAft>
                <a:spcPts val="300"/>
              </a:spcAft>
              <a:buSzPct val="90000"/>
              <a:buNone/>
            </a:pPr>
            <a:endParaRPr lang="es-419" sz="1800" dirty="0">
              <a:solidFill>
                <a:srgbClr val="000000"/>
              </a:solidFill>
            </a:endParaRPr>
          </a:p>
        </p:txBody>
      </p:sp>
      <p:sp>
        <p:nvSpPr>
          <p:cNvPr id="13" name="Rectangle 2">
            <a:extLst>
              <a:ext uri="{FF2B5EF4-FFF2-40B4-BE49-F238E27FC236}">
                <a16:creationId xmlns:a16="http://schemas.microsoft.com/office/drawing/2014/main" id="{90BC002E-2E22-B329-8BC7-FA7A22E9E3A5}"/>
              </a:ext>
            </a:extLst>
          </p:cNvPr>
          <p:cNvSpPr txBox="1">
            <a:spLocks noChangeArrowheads="1"/>
          </p:cNvSpPr>
          <p:nvPr/>
        </p:nvSpPr>
        <p:spPr bwMode="auto">
          <a:xfrm>
            <a:off x="395887" y="671228"/>
            <a:ext cx="874811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s-ES" sz="1800" kern="0"/>
              <a:t>Redes jerárquicas</a:t>
            </a:r>
            <a:r>
              <a:rPr lang="en-US" kern="0"/>
              <a:t>
</a:t>
            </a:r>
            <a:r>
              <a:rPr lang="es-ES" sz="2800" kern="0"/>
              <a:t>Jerarquía en las redes</a:t>
            </a:r>
            <a:endParaRPr lang="es-ES" sz="2800" kern="0" dirty="0">
              <a:solidFill>
                <a:srgbClr val="00B0F0"/>
              </a:solidFill>
              <a:latin typeface="Arial" charset="0"/>
            </a:endParaRPr>
          </a:p>
        </p:txBody>
      </p:sp>
      <p:pic>
        <p:nvPicPr>
          <p:cNvPr id="3" name="Imagen 2">
            <a:extLst>
              <a:ext uri="{FF2B5EF4-FFF2-40B4-BE49-F238E27FC236}">
                <a16:creationId xmlns:a16="http://schemas.microsoft.com/office/drawing/2014/main" id="{F0A5C479-26E4-60D7-962E-C911B88C2DA9}"/>
              </a:ext>
            </a:extLst>
          </p:cNvPr>
          <p:cNvPicPr>
            <a:picLocks noChangeAspect="1"/>
          </p:cNvPicPr>
          <p:nvPr/>
        </p:nvPicPr>
        <p:blipFill>
          <a:blip r:embed="rId3"/>
          <a:stretch>
            <a:fillRect/>
          </a:stretch>
        </p:blipFill>
        <p:spPr>
          <a:xfrm>
            <a:off x="5236407" y="1406625"/>
            <a:ext cx="2343150" cy="4505325"/>
          </a:xfrm>
          <a:prstGeom prst="rect">
            <a:avLst/>
          </a:prstGeom>
        </p:spPr>
      </p:pic>
    </p:spTree>
    <p:extLst>
      <p:ext uri="{BB962C8B-B14F-4D97-AF65-F5344CB8AC3E}">
        <p14:creationId xmlns:p14="http://schemas.microsoft.com/office/powerpoint/2010/main" val="3941636083"/>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E975517C-2F81-911A-8E52-326716DED17C}"/>
              </a:ext>
            </a:extLst>
          </p:cNvPr>
          <p:cNvSpPr txBox="1">
            <a:spLocks/>
          </p:cNvSpPr>
          <p:nvPr/>
        </p:nvSpPr>
        <p:spPr>
          <a:xfrm>
            <a:off x="694570" y="2208063"/>
            <a:ext cx="3683702" cy="3658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5875" lvl="1" indent="0" rtl="0">
              <a:lnSpc>
                <a:spcPct val="100000"/>
              </a:lnSpc>
              <a:spcBef>
                <a:spcPts val="300"/>
              </a:spcBef>
              <a:spcAft>
                <a:spcPts val="300"/>
              </a:spcAft>
              <a:buSzPct val="90000"/>
              <a:buNone/>
            </a:pPr>
            <a:r>
              <a:rPr lang="es-419" sz="1800" b="1" u="sng" dirty="0">
                <a:solidFill>
                  <a:srgbClr val="000000"/>
                </a:solidFill>
              </a:rPr>
              <a:t>En una organización</a:t>
            </a:r>
            <a:r>
              <a:rPr lang="es-419" sz="1800" dirty="0">
                <a:solidFill>
                  <a:srgbClr val="000000"/>
                </a:solidFill>
              </a:rPr>
              <a:t>, </a:t>
            </a:r>
            <a:r>
              <a:rPr lang="es-ES" sz="1800" dirty="0">
                <a:effectLst/>
                <a:latin typeface="Arial" panose="020B0604020202020204" pitchFamily="34" charset="0"/>
                <a:ea typeface="Calibri" panose="020F0502020204030204" pitchFamily="34" charset="0"/>
                <a:cs typeface="Times New Roman" panose="02020603050405020304" pitchFamily="18" charset="0"/>
              </a:rPr>
              <a:t>si queremos implementar los tres niveles el costo aumenta.</a:t>
            </a:r>
          </a:p>
          <a:p>
            <a:pPr marL="15875" lvl="1" indent="0" rtl="0">
              <a:lnSpc>
                <a:spcPct val="100000"/>
              </a:lnSpc>
              <a:spcBef>
                <a:spcPts val="300"/>
              </a:spcBef>
              <a:spcAft>
                <a:spcPts val="300"/>
              </a:spcAft>
              <a:buSzPct val="90000"/>
              <a:buNone/>
            </a:pPr>
            <a:r>
              <a:rPr lang="es-ES" sz="1800" dirty="0">
                <a:effectLst/>
                <a:latin typeface="Arial" panose="020B0604020202020204" pitchFamily="34" charset="0"/>
                <a:ea typeface="Calibri" panose="020F0502020204030204" pitchFamily="34" charset="0"/>
                <a:cs typeface="Times New Roman" panose="02020603050405020304" pitchFamily="18" charset="0"/>
              </a:rPr>
              <a:t>La mayoría de las organizaciones tienen implementados el </a:t>
            </a:r>
            <a:r>
              <a:rPr lang="es-ES" sz="1800" b="1" dirty="0">
                <a:solidFill>
                  <a:srgbClr val="00B0F0"/>
                </a:solidFill>
                <a:effectLst/>
                <a:latin typeface="Arial" panose="020B0604020202020204" pitchFamily="34" charset="0"/>
                <a:ea typeface="Calibri" panose="020F0502020204030204" pitchFamily="34" charset="0"/>
                <a:cs typeface="Times New Roman" panose="02020603050405020304" pitchFamily="18" charset="0"/>
              </a:rPr>
              <a:t>nivel 1 (acceso) y 2 (distribución) </a:t>
            </a:r>
            <a:r>
              <a:rPr lang="es-ES" sz="1800" dirty="0">
                <a:effectLst/>
                <a:latin typeface="Arial" panose="020B0604020202020204" pitchFamily="34" charset="0"/>
                <a:ea typeface="Calibri" panose="020F0502020204030204" pitchFamily="34" charset="0"/>
                <a:cs typeface="Times New Roman" panose="02020603050405020304" pitchFamily="18" charset="0"/>
              </a:rPr>
              <a:t>y el tercero de ellos lo delegan al </a:t>
            </a:r>
            <a:r>
              <a:rPr lang="es-ES" sz="1800" b="1" dirty="0">
                <a:effectLst/>
                <a:latin typeface="Arial" panose="020B0604020202020204" pitchFamily="34" charset="0"/>
                <a:ea typeface="Calibri" panose="020F0502020204030204" pitchFamily="34" charset="0"/>
                <a:cs typeface="Times New Roman" panose="02020603050405020304" pitchFamily="18" charset="0"/>
              </a:rPr>
              <a:t>ISP </a:t>
            </a:r>
            <a:r>
              <a:rPr lang="es-ES" sz="1800" dirty="0">
                <a:effectLst/>
                <a:latin typeface="Arial" panose="020B0604020202020204" pitchFamily="34" charset="0"/>
                <a:ea typeface="Calibri" panose="020F0502020204030204" pitchFamily="34" charset="0"/>
                <a:cs typeface="Times New Roman" panose="02020603050405020304" pitchFamily="18" charset="0"/>
              </a:rPr>
              <a:t>para la conexión con la red de cobertura amplia (WAN).</a:t>
            </a:r>
            <a:endParaRPr lang="es-419" sz="1800" dirty="0">
              <a:solidFill>
                <a:srgbClr val="000000"/>
              </a:solidFill>
            </a:endParaRPr>
          </a:p>
        </p:txBody>
      </p:sp>
      <p:sp>
        <p:nvSpPr>
          <p:cNvPr id="13" name="Rectangle 2">
            <a:extLst>
              <a:ext uri="{FF2B5EF4-FFF2-40B4-BE49-F238E27FC236}">
                <a16:creationId xmlns:a16="http://schemas.microsoft.com/office/drawing/2014/main" id="{90BC002E-2E22-B329-8BC7-FA7A22E9E3A5}"/>
              </a:ext>
            </a:extLst>
          </p:cNvPr>
          <p:cNvSpPr txBox="1">
            <a:spLocks noChangeArrowheads="1"/>
          </p:cNvSpPr>
          <p:nvPr/>
        </p:nvSpPr>
        <p:spPr bwMode="auto">
          <a:xfrm>
            <a:off x="395887" y="671228"/>
            <a:ext cx="874811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s-ES" sz="1800" kern="0"/>
              <a:t>Redes jerárquicas</a:t>
            </a:r>
            <a:r>
              <a:rPr lang="en-US" kern="0"/>
              <a:t>
</a:t>
            </a:r>
            <a:r>
              <a:rPr lang="es-ES" sz="2800" kern="0"/>
              <a:t>Jerarquía en las redes</a:t>
            </a:r>
            <a:endParaRPr lang="es-ES" sz="2800" kern="0" dirty="0">
              <a:solidFill>
                <a:srgbClr val="00B0F0"/>
              </a:solidFill>
              <a:latin typeface="Arial" charset="0"/>
            </a:endParaRPr>
          </a:p>
        </p:txBody>
      </p:sp>
      <p:pic>
        <p:nvPicPr>
          <p:cNvPr id="3" name="Imagen 2">
            <a:extLst>
              <a:ext uri="{FF2B5EF4-FFF2-40B4-BE49-F238E27FC236}">
                <a16:creationId xmlns:a16="http://schemas.microsoft.com/office/drawing/2014/main" id="{F0A5C479-26E4-60D7-962E-C911B88C2DA9}"/>
              </a:ext>
            </a:extLst>
          </p:cNvPr>
          <p:cNvPicPr>
            <a:picLocks noChangeAspect="1"/>
          </p:cNvPicPr>
          <p:nvPr/>
        </p:nvPicPr>
        <p:blipFill>
          <a:blip r:embed="rId3"/>
          <a:stretch>
            <a:fillRect/>
          </a:stretch>
        </p:blipFill>
        <p:spPr>
          <a:xfrm>
            <a:off x="5375892" y="1298137"/>
            <a:ext cx="2343150" cy="4505325"/>
          </a:xfrm>
          <a:prstGeom prst="rect">
            <a:avLst/>
          </a:prstGeom>
        </p:spPr>
      </p:pic>
    </p:spTree>
    <p:extLst>
      <p:ext uri="{BB962C8B-B14F-4D97-AF65-F5344CB8AC3E}">
        <p14:creationId xmlns:p14="http://schemas.microsoft.com/office/powerpoint/2010/main" val="1176915246"/>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Redes jerárquicas</a:t>
            </a:r>
            <a:r>
              <a:rPr lang="en-US" dirty="0"/>
              <a:t>
</a:t>
            </a:r>
            <a:r>
              <a:rPr lang="en-US" dirty="0" err="1"/>
              <a:t>Niveles</a:t>
            </a:r>
            <a:r>
              <a:rPr lang="en-US" dirty="0"/>
              <a:t> de </a:t>
            </a:r>
            <a:r>
              <a:rPr lang="en-US" dirty="0" err="1"/>
              <a:t>acceso</a:t>
            </a:r>
            <a:r>
              <a:rPr lang="en-US" dirty="0"/>
              <a:t>, </a:t>
            </a:r>
            <a:r>
              <a:rPr lang="en-US" dirty="0" err="1"/>
              <a:t>distribución</a:t>
            </a:r>
            <a:r>
              <a:rPr lang="en-US" dirty="0"/>
              <a:t> y </a:t>
            </a:r>
            <a:r>
              <a:rPr lang="en-US" dirty="0" err="1"/>
              <a:t>núcleo</a:t>
            </a:r>
            <a:endParaRPr lang="es-ES" sz="2800" dirty="0">
              <a:solidFill>
                <a:srgbClr val="00B0F0"/>
              </a:solidFill>
              <a:latin typeface="Arial" charset="0"/>
            </a:endParaRPr>
          </a:p>
        </p:txBody>
      </p:sp>
      <p:pic>
        <p:nvPicPr>
          <p:cNvPr id="3075" name="Picture 3"/>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3514956" y="1501764"/>
            <a:ext cx="5629044" cy="4403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uadroTexto 2">
            <a:extLst>
              <a:ext uri="{FF2B5EF4-FFF2-40B4-BE49-F238E27FC236}">
                <a16:creationId xmlns:a16="http://schemas.microsoft.com/office/drawing/2014/main" id="{2DC51C78-9165-354D-D904-533F8D81A4D6}"/>
              </a:ext>
            </a:extLst>
          </p:cNvPr>
          <p:cNvSpPr txBox="1"/>
          <p:nvPr/>
        </p:nvSpPr>
        <p:spPr>
          <a:xfrm>
            <a:off x="410707" y="1682368"/>
            <a:ext cx="3006670" cy="3160865"/>
          </a:xfrm>
          <a:prstGeom prst="rect">
            <a:avLst/>
          </a:prstGeom>
          <a:noFill/>
        </p:spPr>
        <p:txBody>
          <a:bodyPr wrap="square">
            <a:spAutoFit/>
          </a:bodyPr>
          <a:lstStyle/>
          <a:p>
            <a:pPr marL="182563" indent="-166688" algn="l" defTabSz="684213" rtl="0" fontAlgn="base">
              <a:spcBef>
                <a:spcPts val="300"/>
              </a:spcBef>
              <a:spcAft>
                <a:spcPts val="300"/>
              </a:spcAft>
              <a:buClr>
                <a:schemeClr val="tx2"/>
              </a:buClr>
              <a:buSzPct val="90000"/>
              <a:buFont typeface="Arial" panose="020B0604020202020204" pitchFamily="34" charset="0"/>
              <a:buChar char="•"/>
            </a:pPr>
            <a:r>
              <a:rPr lang="es-419" sz="1800" dirty="0">
                <a:solidFill>
                  <a:srgbClr val="000000"/>
                </a:solidFill>
              </a:rPr>
              <a:t>Utilizado por organizaciones que requieren de las tres capas. </a:t>
            </a:r>
          </a:p>
          <a:p>
            <a:pPr marL="182563" indent="-166688" algn="l" defTabSz="684213" fontAlgn="base">
              <a:spcBef>
                <a:spcPts val="300"/>
              </a:spcBef>
              <a:spcAft>
                <a:spcPts val="300"/>
              </a:spcAft>
              <a:buClr>
                <a:schemeClr val="tx2"/>
              </a:buClr>
              <a:buSzPct val="90000"/>
              <a:buFont typeface="Arial" panose="020B0604020202020204" pitchFamily="34" charset="0"/>
              <a:buChar char="•"/>
            </a:pPr>
            <a:r>
              <a:rPr lang="es-ES" sz="1800" dirty="0">
                <a:solidFill>
                  <a:srgbClr val="000000"/>
                </a:solidFill>
              </a:rPr>
              <a:t>La recomendación es construir una topología de red física de </a:t>
            </a:r>
            <a:r>
              <a:rPr lang="es-ES" sz="1800" b="1" dirty="0">
                <a:solidFill>
                  <a:srgbClr val="000000"/>
                </a:solidFill>
              </a:rPr>
              <a:t>estrella extendida </a:t>
            </a:r>
            <a:r>
              <a:rPr lang="es-ES" sz="1800" dirty="0">
                <a:solidFill>
                  <a:srgbClr val="000000"/>
                </a:solidFill>
              </a:rPr>
              <a:t>desde una ubicación centralizada del edificio a todos los demás edificios en el mismo campus.</a:t>
            </a:r>
            <a:endParaRPr lang="en-CA" sz="1800" dirty="0">
              <a:solidFill>
                <a:srgbClr val="000000"/>
              </a:solidFill>
            </a:endParaRPr>
          </a:p>
        </p:txBody>
      </p:sp>
    </p:spTree>
    <p:extLst>
      <p:ext uri="{BB962C8B-B14F-4D97-AF65-F5344CB8AC3E}">
        <p14:creationId xmlns:p14="http://schemas.microsoft.com/office/powerpoint/2010/main" val="3216869972"/>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Redes jerárquicas</a:t>
            </a:r>
            <a:r>
              <a:rPr lang="en-US" dirty="0"/>
              <a:t>
</a:t>
            </a:r>
            <a:r>
              <a:rPr lang="en-US" dirty="0" err="1"/>
              <a:t>Niveles</a:t>
            </a:r>
            <a:r>
              <a:rPr lang="en-US" dirty="0"/>
              <a:t> de </a:t>
            </a:r>
            <a:r>
              <a:rPr lang="en-US" dirty="0" err="1"/>
              <a:t>acceso</a:t>
            </a:r>
            <a:r>
              <a:rPr lang="en-US" dirty="0"/>
              <a:t> y </a:t>
            </a:r>
            <a:r>
              <a:rPr lang="en-US" dirty="0" err="1"/>
              <a:t>distribución</a:t>
            </a:r>
            <a:endParaRPr lang="es-ES" sz="2800" dirty="0">
              <a:solidFill>
                <a:srgbClr val="00B0F0"/>
              </a:solidFill>
              <a:latin typeface="Arial" charset="0"/>
            </a:endParaRPr>
          </a:p>
        </p:txBody>
      </p:sp>
      <p:sp>
        <p:nvSpPr>
          <p:cNvPr id="3" name="CuadroTexto 2">
            <a:extLst>
              <a:ext uri="{FF2B5EF4-FFF2-40B4-BE49-F238E27FC236}">
                <a16:creationId xmlns:a16="http://schemas.microsoft.com/office/drawing/2014/main" id="{2DC51C78-9165-354D-D904-533F8D81A4D6}"/>
              </a:ext>
            </a:extLst>
          </p:cNvPr>
          <p:cNvSpPr txBox="1"/>
          <p:nvPr/>
        </p:nvSpPr>
        <p:spPr>
          <a:xfrm>
            <a:off x="542443" y="2400597"/>
            <a:ext cx="3006670" cy="2240613"/>
          </a:xfrm>
          <a:prstGeom prst="rect">
            <a:avLst/>
          </a:prstGeom>
          <a:noFill/>
        </p:spPr>
        <p:txBody>
          <a:bodyPr wrap="square">
            <a:spAutoFit/>
          </a:bodyPr>
          <a:lstStyle/>
          <a:p>
            <a:pPr marL="182563" indent="-166688" algn="l" defTabSz="684213" rtl="0" fontAlgn="base">
              <a:spcBef>
                <a:spcPts val="300"/>
              </a:spcBef>
              <a:spcAft>
                <a:spcPts val="300"/>
              </a:spcAft>
              <a:buClr>
                <a:schemeClr val="tx2"/>
              </a:buClr>
              <a:buSzPct val="90000"/>
              <a:buFont typeface="Arial" panose="020B0604020202020204" pitchFamily="34" charset="0"/>
              <a:buChar char="•"/>
            </a:pPr>
            <a:r>
              <a:rPr lang="es-419" sz="1800" dirty="0">
                <a:solidFill>
                  <a:srgbClr val="000000"/>
                </a:solidFill>
              </a:rPr>
              <a:t>Útil para empresas más pequeñas, o en sitios de que consistan en un solo edificio.</a:t>
            </a:r>
          </a:p>
          <a:p>
            <a:pPr marL="182563" indent="-166688" algn="l" defTabSz="684213" rtl="0" fontAlgn="base">
              <a:spcBef>
                <a:spcPts val="300"/>
              </a:spcBef>
              <a:spcAft>
                <a:spcPts val="300"/>
              </a:spcAft>
              <a:buClr>
                <a:schemeClr val="tx2"/>
              </a:buClr>
              <a:buSzPct val="90000"/>
              <a:buFont typeface="Arial" panose="020B0604020202020204" pitchFamily="34" charset="0"/>
              <a:buChar char="•"/>
            </a:pPr>
            <a:r>
              <a:rPr lang="es-419" sz="1800" dirty="0">
                <a:solidFill>
                  <a:srgbClr val="000000"/>
                </a:solidFill>
              </a:rPr>
              <a:t>También conocido como el diseño de red </a:t>
            </a:r>
            <a:r>
              <a:rPr lang="es-419" sz="1800" i="1" dirty="0">
                <a:solidFill>
                  <a:srgbClr val="000000"/>
                </a:solidFill>
              </a:rPr>
              <a:t>central colapsado </a:t>
            </a:r>
            <a:r>
              <a:rPr lang="es-419" sz="1800" dirty="0">
                <a:solidFill>
                  <a:srgbClr val="000000"/>
                </a:solidFill>
              </a:rPr>
              <a:t>.</a:t>
            </a:r>
          </a:p>
          <a:p>
            <a:pPr marL="182563" indent="-166688" algn="l" defTabSz="684213" fontAlgn="base">
              <a:spcBef>
                <a:spcPts val="300"/>
              </a:spcBef>
              <a:spcAft>
                <a:spcPts val="300"/>
              </a:spcAft>
              <a:buClr>
                <a:schemeClr val="tx2"/>
              </a:buClr>
              <a:buSzPct val="90000"/>
              <a:buFont typeface="Arial" panose="020B0604020202020204" pitchFamily="34" charset="0"/>
              <a:buChar char="•"/>
            </a:pPr>
            <a:endParaRPr lang="en-CA" sz="1800" dirty="0">
              <a:solidFill>
                <a:srgbClr val="000000"/>
              </a:solidFill>
            </a:endParaRPr>
          </a:p>
        </p:txBody>
      </p:sp>
      <p:pic>
        <p:nvPicPr>
          <p:cNvPr id="2" name="Picture 4">
            <a:extLst>
              <a:ext uri="{FF2B5EF4-FFF2-40B4-BE49-F238E27FC236}">
                <a16:creationId xmlns:a16="http://schemas.microsoft.com/office/drawing/2014/main" id="{BDC31FDA-E4F5-4129-B24D-8EB70076991A}"/>
              </a:ext>
            </a:extLst>
          </p:cNvPr>
          <p:cNvPicPr>
            <a:picLocks noChangeAspect="1"/>
          </p:cNvPicPr>
          <p:nvPr/>
        </p:nvPicPr>
        <p:blipFill>
          <a:blip r:embed="rId3"/>
          <a:stretch>
            <a:fillRect/>
          </a:stretch>
        </p:blipFill>
        <p:spPr>
          <a:xfrm>
            <a:off x="4207231" y="2035855"/>
            <a:ext cx="4286864" cy="2970098"/>
          </a:xfrm>
          <a:prstGeom prst="rect">
            <a:avLst/>
          </a:prstGeom>
        </p:spPr>
      </p:pic>
    </p:spTree>
    <p:extLst>
      <p:ext uri="{BB962C8B-B14F-4D97-AF65-F5344CB8AC3E}">
        <p14:creationId xmlns:p14="http://schemas.microsoft.com/office/powerpoint/2010/main" val="1321366164"/>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68"/>
            <a:ext cx="8280057" cy="3696239"/>
          </a:xfrm>
        </p:spPr>
        <p:txBody>
          <a:bodyPr/>
          <a:lstStyle/>
          <a:p>
            <a:pPr marL="0" indent="0" algn="just"/>
            <a:r>
              <a:rPr lang="es-419" sz="1800" b="1" dirty="0">
                <a:solidFill>
                  <a:srgbClr val="FF0000"/>
                </a:solidFill>
              </a:rPr>
              <a:t>La escalabilidad es el término para una red que puede crecer sin perder disponibilidad y confiabilidad.</a:t>
            </a:r>
          </a:p>
          <a:p>
            <a:pPr marL="0" indent="0" algn="l"/>
            <a:endParaRPr lang="es-ES" sz="1800" dirty="0">
              <a:solidFill>
                <a:srgbClr val="000000"/>
              </a:solidFill>
            </a:endParaRPr>
          </a:p>
          <a:p>
            <a:pPr marL="0" indent="0" algn="l"/>
            <a:r>
              <a:rPr lang="es-ES" sz="1800" dirty="0">
                <a:solidFill>
                  <a:srgbClr val="000000"/>
                </a:solidFill>
              </a:rPr>
              <a:t>Los diseñadores de redes deben desarrollar estrategias para permitir que la red esté disponible y escalar de manera efectiva y fácil.</a:t>
            </a:r>
          </a:p>
          <a:p>
            <a:pPr marL="0" indent="0" algn="l"/>
            <a:endParaRPr lang="en-CA" sz="1800" dirty="0">
              <a:solidFill>
                <a:srgbClr val="000000"/>
              </a:solidFill>
            </a:endParaRPr>
          </a:p>
          <a:p>
            <a:pPr marL="0" indent="0" algn="l"/>
            <a:r>
              <a:rPr lang="es-419" sz="1800" dirty="0">
                <a:solidFill>
                  <a:srgbClr val="000000"/>
                </a:solidFill>
              </a:rPr>
              <a:t>Esto se logra usando:</a:t>
            </a:r>
          </a:p>
          <a:p>
            <a:pPr marL="285750" indent="-285750" algn="l">
              <a:buFont typeface="Arial" panose="020B0604020202020204" pitchFamily="34" charset="0"/>
              <a:buChar char="•"/>
            </a:pPr>
            <a:r>
              <a:rPr lang="es-419" sz="1800" b="1" dirty="0">
                <a:solidFill>
                  <a:srgbClr val="000000"/>
                </a:solidFill>
              </a:rPr>
              <a:t>Redundancia</a:t>
            </a:r>
          </a:p>
          <a:p>
            <a:pPr marL="285750" indent="-285750" algn="l">
              <a:buFont typeface="Arial" panose="020B0604020202020204" pitchFamily="34" charset="0"/>
              <a:buChar char="•"/>
            </a:pPr>
            <a:r>
              <a:rPr lang="es-419" sz="1800" b="1" dirty="0">
                <a:solidFill>
                  <a:srgbClr val="000000"/>
                </a:solidFill>
              </a:rPr>
              <a:t>Múltiples Vínculos</a:t>
            </a:r>
          </a:p>
          <a:p>
            <a:pPr marL="285750" indent="-285750" algn="l">
              <a:buFont typeface="Arial" panose="020B0604020202020204" pitchFamily="34" charset="0"/>
              <a:buChar char="•"/>
            </a:pPr>
            <a:r>
              <a:rPr lang="es-419" sz="1800" b="1" dirty="0">
                <a:solidFill>
                  <a:srgbClr val="000000"/>
                </a:solidFill>
              </a:rPr>
              <a:t>Conectividad inalámbrica</a:t>
            </a:r>
          </a:p>
          <a:p>
            <a:pPr marL="285750" indent="-285750" algn="l">
              <a:buFont typeface="Arial" panose="020B0604020202020204" pitchFamily="34" charset="0"/>
              <a:buChar char="•"/>
            </a:pPr>
            <a:r>
              <a:rPr lang="es-419" sz="1800" b="1" dirty="0">
                <a:solidFill>
                  <a:srgbClr val="000000"/>
                </a:solidFill>
              </a:rPr>
              <a:t>Protocolos de enrutamiento escalables</a:t>
            </a:r>
          </a:p>
        </p:txBody>
      </p:sp>
      <p:sp>
        <p:nvSpPr>
          <p:cNvPr id="2" name="Rectangle 2">
            <a:extLst>
              <a:ext uri="{FF2B5EF4-FFF2-40B4-BE49-F238E27FC236}">
                <a16:creationId xmlns:a16="http://schemas.microsoft.com/office/drawing/2014/main" id="{0B5B80A2-1A8D-CB1A-F81C-FE18E5F8A2ED}"/>
              </a:ext>
            </a:extLst>
          </p:cNvPr>
          <p:cNvSpPr txBox="1">
            <a:spLocks noChangeArrowheads="1"/>
          </p:cNvSpPr>
          <p:nvPr/>
        </p:nvSpPr>
        <p:spPr bwMode="auto">
          <a:xfrm>
            <a:off x="371843" y="578689"/>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004C69"/>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n-US" dirty="0" err="1">
                <a:solidFill>
                  <a:srgbClr val="708CA1"/>
                </a:solidFill>
              </a:rPr>
              <a:t>Diseño</a:t>
            </a:r>
            <a:r>
              <a:rPr lang="en-US" dirty="0">
                <a:solidFill>
                  <a:srgbClr val="708CA1"/>
                </a:solidFill>
              </a:rPr>
              <a:t> de redes </a:t>
            </a:r>
            <a:r>
              <a:rPr lang="en-US" dirty="0" err="1">
                <a:solidFill>
                  <a:srgbClr val="708CA1"/>
                </a:solidFill>
              </a:rPr>
              <a:t>escalables</a:t>
            </a:r>
            <a:endParaRPr lang="es-ES" dirty="0">
              <a:solidFill>
                <a:srgbClr val="708CA1"/>
              </a:solidFill>
            </a:endParaRPr>
          </a:p>
        </p:txBody>
      </p:sp>
      <p:pic>
        <p:nvPicPr>
          <p:cNvPr id="6" name="Picture 4">
            <a:extLst>
              <a:ext uri="{FF2B5EF4-FFF2-40B4-BE49-F238E27FC236}">
                <a16:creationId xmlns:a16="http://schemas.microsoft.com/office/drawing/2014/main" id="{57976160-6115-4C78-075D-5E979011D79A}"/>
              </a:ext>
            </a:extLst>
          </p:cNvPr>
          <p:cNvPicPr>
            <a:picLocks noChangeAspect="1"/>
          </p:cNvPicPr>
          <p:nvPr/>
        </p:nvPicPr>
        <p:blipFill>
          <a:blip r:embed="rId3"/>
          <a:stretch>
            <a:fillRect/>
          </a:stretch>
        </p:blipFill>
        <p:spPr>
          <a:xfrm>
            <a:off x="5494089" y="3508122"/>
            <a:ext cx="2918457" cy="2196564"/>
          </a:xfrm>
          <a:prstGeom prst="rect">
            <a:avLst/>
          </a:prstGeom>
        </p:spPr>
      </p:pic>
    </p:spTree>
    <p:extLst>
      <p:ext uri="{BB962C8B-B14F-4D97-AF65-F5344CB8AC3E}">
        <p14:creationId xmlns:p14="http://schemas.microsoft.com/office/powerpoint/2010/main" val="287255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Redes convergentes</a:t>
            </a:r>
            <a:r>
              <a:rPr lang="en-US" dirty="0"/>
              <a:t>
</a:t>
            </a:r>
            <a:r>
              <a:rPr lang="es-ES" sz="2800" dirty="0"/>
              <a:t>Complejidad creciente de las redes</a:t>
            </a:r>
            <a:endParaRPr lang="es-ES" sz="2800" dirty="0">
              <a:solidFill>
                <a:srgbClr val="00B0F0"/>
              </a:solidFill>
              <a:latin typeface="Arial" charset="0"/>
            </a:endParaRPr>
          </a:p>
        </p:txBody>
      </p:sp>
      <p:sp>
        <p:nvSpPr>
          <p:cNvPr id="3" name="Content Placeholder 2"/>
          <p:cNvSpPr>
            <a:spLocks noGrp="1"/>
          </p:cNvSpPr>
          <p:nvPr>
            <p:ph idx="1"/>
          </p:nvPr>
        </p:nvSpPr>
        <p:spPr>
          <a:xfrm>
            <a:off x="193868" y="1967856"/>
            <a:ext cx="2820635" cy="3607178"/>
          </a:xfrm>
        </p:spPr>
        <p:txBody>
          <a:bodyPr/>
          <a:lstStyle/>
          <a:p>
            <a:r>
              <a:rPr lang="es-ES" sz="2000" dirty="0"/>
              <a:t>El mundo digital está cambiando.</a:t>
            </a:r>
          </a:p>
          <a:p>
            <a:r>
              <a:rPr lang="es-ES" sz="2000" dirty="0"/>
              <a:t>Se debe acceder a la información desde cualquier lugar del mundo.</a:t>
            </a:r>
          </a:p>
          <a:p>
            <a:r>
              <a:rPr lang="es-ES" sz="2000" dirty="0"/>
              <a:t>Hay distintos tipos de equipos de interconexión y distintos tipos de tráfico</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39489" y="1828800"/>
            <a:ext cx="5371527" cy="4305300"/>
          </a:xfrm>
          <a:prstGeom prst="rect">
            <a:avLst/>
          </a:prstGeom>
          <a:ln>
            <a:solidFill>
              <a:schemeClr val="tx1"/>
            </a:solidFill>
          </a:ln>
        </p:spPr>
      </p:pic>
    </p:spTree>
    <p:extLst>
      <p:ext uri="{BB962C8B-B14F-4D97-AF65-F5344CB8AC3E}">
        <p14:creationId xmlns:p14="http://schemas.microsoft.com/office/powerpoint/2010/main" val="2700030874"/>
      </p:ext>
    </p:extLst>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1712669"/>
            <a:ext cx="8494560" cy="1173406"/>
          </a:xfrm>
        </p:spPr>
        <p:txBody>
          <a:bodyPr/>
          <a:lstStyle/>
          <a:p>
            <a:pPr marL="0" indent="0" algn="l"/>
            <a:r>
              <a:rPr lang="es-ES" sz="1800" b="1" dirty="0">
                <a:solidFill>
                  <a:srgbClr val="FF0000"/>
                </a:solidFill>
              </a:rPr>
              <a:t>La redundancia es una parte importante del diseño de la red para prevenir interrupciones de los servicios de la red</a:t>
            </a:r>
            <a:r>
              <a:rPr lang="es-ES" sz="1800" dirty="0">
                <a:solidFill>
                  <a:srgbClr val="000000"/>
                </a:solidFill>
              </a:rPr>
              <a:t>: </a:t>
            </a:r>
          </a:p>
          <a:p>
            <a:pPr marL="285750" indent="-285750" algn="l">
              <a:buFont typeface="Arial" panose="020B0604020202020204" pitchFamily="34" charset="0"/>
              <a:buChar char="•"/>
            </a:pPr>
            <a:r>
              <a:rPr lang="es-419" sz="1800" dirty="0">
                <a:solidFill>
                  <a:srgbClr val="000000"/>
                </a:solidFill>
              </a:rPr>
              <a:t>Instalación de equipos duplicados</a:t>
            </a:r>
          </a:p>
        </p:txBody>
      </p:sp>
      <p:sp>
        <p:nvSpPr>
          <p:cNvPr id="5" name="Content Placeholder 3">
            <a:extLst>
              <a:ext uri="{FF2B5EF4-FFF2-40B4-BE49-F238E27FC236}">
                <a16:creationId xmlns:a16="http://schemas.microsoft.com/office/drawing/2014/main" id="{8DAE4F9C-9268-4037-8E0D-424569AB6FA4}"/>
              </a:ext>
            </a:extLst>
          </p:cNvPr>
          <p:cNvSpPr txBox="1">
            <a:spLocks/>
          </p:cNvSpPr>
          <p:nvPr/>
        </p:nvSpPr>
        <p:spPr>
          <a:xfrm>
            <a:off x="431972" y="3090069"/>
            <a:ext cx="3458104" cy="2135674"/>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s-ES" sz="1800" dirty="0">
                <a:solidFill>
                  <a:srgbClr val="000000"/>
                </a:solidFill>
              </a:rPr>
              <a:t>Las rutas redundantes ofrecen rutas físicas alternativas para que los datos atraviesen la red y admitan alta disponibilidad.</a:t>
            </a:r>
          </a:p>
        </p:txBody>
      </p:sp>
      <p:pic>
        <p:nvPicPr>
          <p:cNvPr id="2" name="Picture 1">
            <a:extLst>
              <a:ext uri="{FF2B5EF4-FFF2-40B4-BE49-F238E27FC236}">
                <a16:creationId xmlns:a16="http://schemas.microsoft.com/office/drawing/2014/main" id="{2C5B3D53-8978-4B77-BA2D-87083F801673}"/>
              </a:ext>
            </a:extLst>
          </p:cNvPr>
          <p:cNvPicPr>
            <a:picLocks noChangeAspect="1"/>
          </p:cNvPicPr>
          <p:nvPr/>
        </p:nvPicPr>
        <p:blipFill>
          <a:blip r:embed="rId3"/>
          <a:stretch>
            <a:fillRect/>
          </a:stretch>
        </p:blipFill>
        <p:spPr>
          <a:xfrm>
            <a:off x="3993127" y="2886075"/>
            <a:ext cx="4576092" cy="2949037"/>
          </a:xfrm>
          <a:prstGeom prst="rect">
            <a:avLst/>
          </a:prstGeom>
        </p:spPr>
      </p:pic>
      <p:sp>
        <p:nvSpPr>
          <p:cNvPr id="6" name="Rectangle 2">
            <a:extLst>
              <a:ext uri="{FF2B5EF4-FFF2-40B4-BE49-F238E27FC236}">
                <a16:creationId xmlns:a16="http://schemas.microsoft.com/office/drawing/2014/main" id="{30CD5C3B-BAAA-C268-6443-D13824EA34C8}"/>
              </a:ext>
            </a:extLst>
          </p:cNvPr>
          <p:cNvSpPr txBox="1">
            <a:spLocks noChangeArrowheads="1"/>
          </p:cNvSpPr>
          <p:nvPr/>
        </p:nvSpPr>
        <p:spPr bwMode="auto">
          <a:xfrm>
            <a:off x="371843" y="670475"/>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004C69"/>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s-ES" sz="1800" dirty="0">
                <a:solidFill>
                  <a:srgbClr val="708CA1"/>
                </a:solidFill>
              </a:rPr>
              <a:t>Diseño de redes escalables</a:t>
            </a:r>
            <a:r>
              <a:rPr lang="en-US" kern="0" dirty="0"/>
              <a:t>
</a:t>
            </a:r>
            <a:r>
              <a:rPr lang="en-US" dirty="0" err="1">
                <a:solidFill>
                  <a:srgbClr val="708CA1"/>
                </a:solidFill>
              </a:rPr>
              <a:t>Redundancia</a:t>
            </a:r>
            <a:endParaRPr lang="es-ES" dirty="0">
              <a:solidFill>
                <a:srgbClr val="708CA1"/>
              </a:solidFill>
            </a:endParaRPr>
          </a:p>
        </p:txBody>
      </p:sp>
    </p:spTree>
    <p:extLst>
      <p:ext uri="{BB962C8B-B14F-4D97-AF65-F5344CB8AC3E}">
        <p14:creationId xmlns:p14="http://schemas.microsoft.com/office/powerpoint/2010/main" val="322192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0CD5C3B-BAAA-C268-6443-D13824EA34C8}"/>
              </a:ext>
            </a:extLst>
          </p:cNvPr>
          <p:cNvSpPr txBox="1">
            <a:spLocks noChangeArrowheads="1"/>
          </p:cNvSpPr>
          <p:nvPr/>
        </p:nvSpPr>
        <p:spPr bwMode="auto">
          <a:xfrm>
            <a:off x="371843" y="670475"/>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004C69"/>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s-ES" sz="1800" dirty="0">
                <a:solidFill>
                  <a:srgbClr val="708CA1"/>
                </a:solidFill>
              </a:rPr>
              <a:t>Diseño de redes escalables</a:t>
            </a:r>
            <a:r>
              <a:rPr lang="en-US" kern="0" dirty="0"/>
              <a:t>
</a:t>
            </a:r>
            <a:r>
              <a:rPr lang="en-US" kern="0" dirty="0" err="1">
                <a:solidFill>
                  <a:srgbClr val="708CA1"/>
                </a:solidFill>
              </a:rPr>
              <a:t>E</a:t>
            </a:r>
            <a:r>
              <a:rPr lang="en-US" dirty="0" err="1">
                <a:solidFill>
                  <a:srgbClr val="708CA1"/>
                </a:solidFill>
              </a:rPr>
              <a:t>xpandir</a:t>
            </a:r>
            <a:r>
              <a:rPr lang="en-US" dirty="0">
                <a:solidFill>
                  <a:srgbClr val="708CA1"/>
                </a:solidFill>
              </a:rPr>
              <a:t> la </a:t>
            </a:r>
            <a:r>
              <a:rPr lang="en-US" dirty="0" err="1">
                <a:solidFill>
                  <a:srgbClr val="708CA1"/>
                </a:solidFill>
              </a:rPr>
              <a:t>capa</a:t>
            </a:r>
            <a:r>
              <a:rPr lang="en-US" dirty="0">
                <a:solidFill>
                  <a:srgbClr val="708CA1"/>
                </a:solidFill>
              </a:rPr>
              <a:t> de </a:t>
            </a:r>
            <a:r>
              <a:rPr lang="en-US" dirty="0" err="1">
                <a:solidFill>
                  <a:srgbClr val="708CA1"/>
                </a:solidFill>
              </a:rPr>
              <a:t>acceso</a:t>
            </a:r>
            <a:endParaRPr lang="es-ES" dirty="0">
              <a:solidFill>
                <a:srgbClr val="708CA1"/>
              </a:solidFill>
            </a:endParaRPr>
          </a:p>
        </p:txBody>
      </p:sp>
      <p:sp>
        <p:nvSpPr>
          <p:cNvPr id="7" name="Content Placeholder 3">
            <a:extLst>
              <a:ext uri="{FF2B5EF4-FFF2-40B4-BE49-F238E27FC236}">
                <a16:creationId xmlns:a16="http://schemas.microsoft.com/office/drawing/2014/main" id="{DB36B24E-56D6-B1B0-349A-0F2C624EC8EC}"/>
              </a:ext>
            </a:extLst>
          </p:cNvPr>
          <p:cNvSpPr txBox="1">
            <a:spLocks/>
          </p:cNvSpPr>
          <p:nvPr/>
        </p:nvSpPr>
        <p:spPr bwMode="auto">
          <a:xfrm>
            <a:off x="431972" y="1790561"/>
            <a:ext cx="8223831" cy="1603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91420" tIns="45710" rIns="91420" bIns="45710" numCol="1" anchor="t" anchorCtr="0" compatLnSpc="1">
            <a:prstTxWarp prst="textNoShape">
              <a:avLst/>
            </a:prstTxWarp>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ea typeface="ＭＳ Ｐゴシック" charset="0"/>
                <a:cs typeface="CiscoSans ExtraLight"/>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just"/>
            <a:r>
              <a:rPr lang="es-ES" sz="1800" kern="0" dirty="0">
                <a:solidFill>
                  <a:srgbClr val="000000"/>
                </a:solidFill>
              </a:rPr>
              <a:t>Una opción cada vez más popular para extender la conectividad de la capa de acceso es a través de la </a:t>
            </a:r>
            <a:r>
              <a:rPr lang="es-ES" sz="1800" b="1" kern="0" dirty="0">
                <a:solidFill>
                  <a:srgbClr val="FF0000"/>
                </a:solidFill>
              </a:rPr>
              <a:t>conexión inalámbrica</a:t>
            </a:r>
            <a:r>
              <a:rPr lang="es-419" sz="1800" kern="0" dirty="0">
                <a:solidFill>
                  <a:srgbClr val="000000"/>
                </a:solidFill>
              </a:rPr>
              <a:t>. </a:t>
            </a:r>
          </a:p>
          <a:p>
            <a:pPr marL="358835" lvl="1" indent="-285750" algn="just" defTabSz="684213" eaLnBrk="1" hangingPunct="1">
              <a:spcBef>
                <a:spcPts val="600"/>
              </a:spcBef>
              <a:buClr>
                <a:schemeClr val="tx2"/>
              </a:buClr>
              <a:buFont typeface="Arial" panose="020B0604020202020204" pitchFamily="34" charset="0"/>
              <a:buChar char="•"/>
            </a:pPr>
            <a:r>
              <a:rPr lang="es-ES" sz="1800" dirty="0">
                <a:solidFill>
                  <a:srgbClr val="000000"/>
                </a:solidFill>
              </a:rPr>
              <a:t>Las LAN inalámbricas (WLAN) brindan una mayor flexibilidad, costos reducidos y la capacidad de crecer y adaptarse a los cambiantes requisitos comerciales y de red.</a:t>
            </a:r>
            <a:endParaRPr lang="es-419" sz="1800" dirty="0">
              <a:solidFill>
                <a:srgbClr val="000000"/>
              </a:solidFill>
            </a:endParaRPr>
          </a:p>
        </p:txBody>
      </p:sp>
      <p:sp>
        <p:nvSpPr>
          <p:cNvPr id="8" name="Content Placeholder 3">
            <a:extLst>
              <a:ext uri="{FF2B5EF4-FFF2-40B4-BE49-F238E27FC236}">
                <a16:creationId xmlns:a16="http://schemas.microsoft.com/office/drawing/2014/main" id="{ECD4BDB0-B184-1125-AE87-4B5D88247E9F}"/>
              </a:ext>
            </a:extLst>
          </p:cNvPr>
          <p:cNvSpPr txBox="1">
            <a:spLocks/>
          </p:cNvSpPr>
          <p:nvPr/>
        </p:nvSpPr>
        <p:spPr>
          <a:xfrm>
            <a:off x="371843" y="3461959"/>
            <a:ext cx="4665679" cy="1322984"/>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58835" lvl="1" indent="-285750">
              <a:buFont typeface="Arial" panose="020B0604020202020204" pitchFamily="34" charset="0"/>
              <a:buChar char="•"/>
            </a:pPr>
            <a:r>
              <a:rPr lang="es-419" sz="1800" dirty="0">
                <a:solidFill>
                  <a:srgbClr val="000000"/>
                </a:solidFill>
              </a:rPr>
              <a:t>Para comunicarse de forma inalámbrica, los dispositivos finales requieren una NIC inalámbrica para conectarse a un enrutador inalámbrico o a un punto de acceso inalámbrico (AP).</a:t>
            </a:r>
          </a:p>
        </p:txBody>
      </p:sp>
      <p:pic>
        <p:nvPicPr>
          <p:cNvPr id="9" name="Picture 1">
            <a:extLst>
              <a:ext uri="{FF2B5EF4-FFF2-40B4-BE49-F238E27FC236}">
                <a16:creationId xmlns:a16="http://schemas.microsoft.com/office/drawing/2014/main" id="{D8B36FD6-210B-5C64-6BFB-A4B8D990853A}"/>
              </a:ext>
            </a:extLst>
          </p:cNvPr>
          <p:cNvPicPr>
            <a:picLocks noChangeAspect="1"/>
          </p:cNvPicPr>
          <p:nvPr/>
        </p:nvPicPr>
        <p:blipFill>
          <a:blip r:embed="rId3"/>
          <a:stretch>
            <a:fillRect/>
          </a:stretch>
        </p:blipFill>
        <p:spPr>
          <a:xfrm>
            <a:off x="5252686" y="3394125"/>
            <a:ext cx="3175206" cy="2550165"/>
          </a:xfrm>
          <a:prstGeom prst="rect">
            <a:avLst/>
          </a:prstGeom>
        </p:spPr>
      </p:pic>
    </p:spTree>
    <p:extLst>
      <p:ext uri="{BB962C8B-B14F-4D97-AF65-F5344CB8AC3E}">
        <p14:creationId xmlns:p14="http://schemas.microsoft.com/office/powerpoint/2010/main" val="319335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0CD5C3B-BAAA-C268-6443-D13824EA34C8}"/>
              </a:ext>
            </a:extLst>
          </p:cNvPr>
          <p:cNvSpPr txBox="1">
            <a:spLocks noChangeArrowheads="1"/>
          </p:cNvSpPr>
          <p:nvPr/>
        </p:nvSpPr>
        <p:spPr bwMode="auto">
          <a:xfrm>
            <a:off x="371843" y="670475"/>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004C69"/>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s-ES" sz="1800" dirty="0">
                <a:solidFill>
                  <a:srgbClr val="708CA1"/>
                </a:solidFill>
              </a:rPr>
              <a:t>Diseño de redes escalables</a:t>
            </a:r>
            <a:r>
              <a:rPr lang="en-US" kern="0" dirty="0"/>
              <a:t>
</a:t>
            </a:r>
            <a:r>
              <a:rPr lang="en-US" kern="0" dirty="0" err="1">
                <a:solidFill>
                  <a:srgbClr val="708CA1"/>
                </a:solidFill>
              </a:rPr>
              <a:t>Sintonizan</a:t>
            </a:r>
            <a:r>
              <a:rPr lang="en-US" kern="0" dirty="0">
                <a:solidFill>
                  <a:srgbClr val="708CA1"/>
                </a:solidFill>
              </a:rPr>
              <a:t> </a:t>
            </a:r>
            <a:r>
              <a:rPr lang="en-US" kern="0" dirty="0" err="1">
                <a:solidFill>
                  <a:srgbClr val="708CA1"/>
                </a:solidFill>
              </a:rPr>
              <a:t>protocolos</a:t>
            </a:r>
            <a:r>
              <a:rPr lang="en-US" kern="0" dirty="0">
                <a:solidFill>
                  <a:srgbClr val="708CA1"/>
                </a:solidFill>
              </a:rPr>
              <a:t> de </a:t>
            </a:r>
            <a:r>
              <a:rPr lang="en-US" kern="0" dirty="0" err="1">
                <a:solidFill>
                  <a:srgbClr val="708CA1"/>
                </a:solidFill>
              </a:rPr>
              <a:t>enrutamiento</a:t>
            </a:r>
            <a:endParaRPr lang="es-ES" dirty="0">
              <a:solidFill>
                <a:srgbClr val="708CA1"/>
              </a:solidFill>
            </a:endParaRPr>
          </a:p>
        </p:txBody>
      </p:sp>
      <p:sp>
        <p:nvSpPr>
          <p:cNvPr id="2" name="Content Placeholder 3">
            <a:extLst>
              <a:ext uri="{FF2B5EF4-FFF2-40B4-BE49-F238E27FC236}">
                <a16:creationId xmlns:a16="http://schemas.microsoft.com/office/drawing/2014/main" id="{40408780-93C5-83B9-4C0A-7304BAC5AD33}"/>
              </a:ext>
            </a:extLst>
          </p:cNvPr>
          <p:cNvSpPr>
            <a:spLocks noGrp="1"/>
          </p:cNvSpPr>
          <p:nvPr>
            <p:ph idx="1"/>
          </p:nvPr>
        </p:nvSpPr>
        <p:spPr>
          <a:xfrm>
            <a:off x="371843" y="1708389"/>
            <a:ext cx="8174836" cy="559635"/>
          </a:xfrm>
        </p:spPr>
        <p:txBody>
          <a:bodyPr/>
          <a:lstStyle/>
          <a:p>
            <a:pPr marL="0" indent="0" algn="l"/>
            <a:r>
              <a:rPr lang="es-ES" sz="1600" dirty="0">
                <a:solidFill>
                  <a:srgbClr val="000000"/>
                </a:solidFill>
              </a:rPr>
              <a:t>Los protocolos de enrutamiento avanzados, como </a:t>
            </a:r>
            <a:r>
              <a:rPr lang="es-ES" sz="1600" b="1" dirty="0">
                <a:solidFill>
                  <a:srgbClr val="FF0000"/>
                </a:solidFill>
              </a:rPr>
              <a:t>Open </a:t>
            </a:r>
            <a:r>
              <a:rPr lang="es-ES" sz="1600" b="1" dirty="0" err="1">
                <a:solidFill>
                  <a:srgbClr val="FF0000"/>
                </a:solidFill>
              </a:rPr>
              <a:t>Shortest</a:t>
            </a:r>
            <a:r>
              <a:rPr lang="es-ES" sz="1600" b="1" dirty="0">
                <a:solidFill>
                  <a:srgbClr val="FF0000"/>
                </a:solidFill>
              </a:rPr>
              <a:t> </a:t>
            </a:r>
            <a:r>
              <a:rPr lang="es-ES" sz="1600" b="1" dirty="0" err="1">
                <a:solidFill>
                  <a:srgbClr val="FF0000"/>
                </a:solidFill>
              </a:rPr>
              <a:t>Path</a:t>
            </a:r>
            <a:r>
              <a:rPr lang="es-ES" sz="1600" b="1" dirty="0">
                <a:solidFill>
                  <a:srgbClr val="FF0000"/>
                </a:solidFill>
              </a:rPr>
              <a:t> </a:t>
            </a:r>
            <a:r>
              <a:rPr lang="es-ES" sz="1600" b="1" dirty="0" err="1">
                <a:solidFill>
                  <a:srgbClr val="FF0000"/>
                </a:solidFill>
              </a:rPr>
              <a:t>First</a:t>
            </a:r>
            <a:r>
              <a:rPr lang="es-ES" sz="1600" b="1" dirty="0">
                <a:solidFill>
                  <a:srgbClr val="FF0000"/>
                </a:solidFill>
              </a:rPr>
              <a:t> (OSPF) </a:t>
            </a:r>
            <a:r>
              <a:rPr lang="es-ES" sz="1600" dirty="0">
                <a:solidFill>
                  <a:srgbClr val="000000"/>
                </a:solidFill>
              </a:rPr>
              <a:t>se utilizan en redes grandes.</a:t>
            </a:r>
            <a:endParaRPr lang="es-419" sz="1600" dirty="0">
              <a:solidFill>
                <a:srgbClr val="000000"/>
              </a:solidFill>
            </a:endParaRPr>
          </a:p>
        </p:txBody>
      </p:sp>
      <p:sp>
        <p:nvSpPr>
          <p:cNvPr id="3" name="Content Placeholder 3">
            <a:extLst>
              <a:ext uri="{FF2B5EF4-FFF2-40B4-BE49-F238E27FC236}">
                <a16:creationId xmlns:a16="http://schemas.microsoft.com/office/drawing/2014/main" id="{F971A76C-1526-84C6-463E-F85553457EDA}"/>
              </a:ext>
            </a:extLst>
          </p:cNvPr>
          <p:cNvSpPr txBox="1">
            <a:spLocks/>
          </p:cNvSpPr>
          <p:nvPr/>
        </p:nvSpPr>
        <p:spPr>
          <a:xfrm>
            <a:off x="431971" y="2250763"/>
            <a:ext cx="2512707" cy="3359623"/>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a:buFont typeface="Arial" panose="020B0604020202020204" pitchFamily="34" charset="0"/>
              <a:buChar char="•"/>
            </a:pPr>
            <a:endParaRPr lang="es-419" sz="1400" dirty="0">
              <a:solidFill>
                <a:srgbClr val="000000"/>
              </a:solidFill>
            </a:endParaRPr>
          </a:p>
          <a:p>
            <a:pPr marL="285750" indent="-285750" algn="l">
              <a:buFont typeface="Arial" panose="020B0604020202020204" pitchFamily="34" charset="0"/>
              <a:buChar char="•"/>
            </a:pPr>
            <a:r>
              <a:rPr lang="es-419" sz="1400" dirty="0">
                <a:solidFill>
                  <a:srgbClr val="000000"/>
                </a:solidFill>
              </a:rPr>
              <a:t>OSPF es un protocolo que </a:t>
            </a:r>
            <a:r>
              <a:rPr lang="es-419" sz="1400" b="1" dirty="0">
                <a:solidFill>
                  <a:srgbClr val="00B0F0"/>
                </a:solidFill>
              </a:rPr>
              <a:t>utiliza áreas </a:t>
            </a:r>
            <a:r>
              <a:rPr lang="es-419" sz="1400" dirty="0">
                <a:solidFill>
                  <a:srgbClr val="000000"/>
                </a:solidFill>
              </a:rPr>
              <a:t>para admitir redes jerárquicas. </a:t>
            </a:r>
          </a:p>
          <a:p>
            <a:pPr marL="285750" indent="-285750" algn="l">
              <a:buFont typeface="Arial" panose="020B0604020202020204" pitchFamily="34" charset="0"/>
              <a:buChar char="•"/>
            </a:pPr>
            <a:r>
              <a:rPr lang="es-419" sz="1400" dirty="0">
                <a:solidFill>
                  <a:srgbClr val="000000"/>
                </a:solidFill>
              </a:rPr>
              <a:t>OSPF es un protocolo que </a:t>
            </a:r>
            <a:r>
              <a:rPr lang="es-419" sz="1400" b="1" dirty="0">
                <a:solidFill>
                  <a:srgbClr val="00B0F0"/>
                </a:solidFill>
              </a:rPr>
              <a:t>sincroniza su base de datos cuando se produce un cambio en la red.</a:t>
            </a:r>
            <a:r>
              <a:rPr lang="es-419" sz="1400" dirty="0">
                <a:solidFill>
                  <a:srgbClr val="000000"/>
                </a:solidFill>
              </a:rPr>
              <a:t> Se envían actualizaciones, informando a otros ruteadores OSPF del cambio y estableciendo una nueva mejor ruta, si hay una disponible.</a:t>
            </a:r>
          </a:p>
        </p:txBody>
      </p:sp>
      <p:pic>
        <p:nvPicPr>
          <p:cNvPr id="4" name="Picture 1">
            <a:extLst>
              <a:ext uri="{FF2B5EF4-FFF2-40B4-BE49-F238E27FC236}">
                <a16:creationId xmlns:a16="http://schemas.microsoft.com/office/drawing/2014/main" id="{EF1FCBA3-5436-B78A-2D3C-81F294D5362C}"/>
              </a:ext>
            </a:extLst>
          </p:cNvPr>
          <p:cNvPicPr>
            <a:picLocks noChangeAspect="1"/>
          </p:cNvPicPr>
          <p:nvPr/>
        </p:nvPicPr>
        <p:blipFill>
          <a:blip r:embed="rId3"/>
          <a:stretch>
            <a:fillRect/>
          </a:stretch>
        </p:blipFill>
        <p:spPr>
          <a:xfrm>
            <a:off x="3361437" y="2467739"/>
            <a:ext cx="5245370" cy="2679838"/>
          </a:xfrm>
          <a:prstGeom prst="rect">
            <a:avLst/>
          </a:prstGeom>
        </p:spPr>
      </p:pic>
    </p:spTree>
    <p:extLst>
      <p:ext uri="{BB962C8B-B14F-4D97-AF65-F5344CB8AC3E}">
        <p14:creationId xmlns:p14="http://schemas.microsoft.com/office/powerpoint/2010/main" val="173157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0CD5C3B-BAAA-C268-6443-D13824EA34C8}"/>
              </a:ext>
            </a:extLst>
          </p:cNvPr>
          <p:cNvSpPr txBox="1">
            <a:spLocks noChangeArrowheads="1"/>
          </p:cNvSpPr>
          <p:nvPr/>
        </p:nvSpPr>
        <p:spPr bwMode="auto">
          <a:xfrm>
            <a:off x="371843" y="670475"/>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004C69"/>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s-ES" sz="1800" dirty="0">
                <a:solidFill>
                  <a:srgbClr val="708CA1"/>
                </a:solidFill>
              </a:rPr>
              <a:t>Hardware</a:t>
            </a:r>
            <a:r>
              <a:rPr lang="en-US" kern="0" dirty="0"/>
              <a:t>
</a:t>
            </a:r>
            <a:r>
              <a:rPr lang="en-US" kern="0" dirty="0">
                <a:solidFill>
                  <a:srgbClr val="708CA1"/>
                </a:solidFill>
              </a:rPr>
              <a:t>Switches de </a:t>
            </a:r>
            <a:r>
              <a:rPr lang="en-US" kern="0" dirty="0" err="1">
                <a:solidFill>
                  <a:srgbClr val="708CA1"/>
                </a:solidFill>
              </a:rPr>
              <a:t>configuración</a:t>
            </a:r>
            <a:r>
              <a:rPr lang="en-US" kern="0" dirty="0">
                <a:solidFill>
                  <a:srgbClr val="708CA1"/>
                </a:solidFill>
              </a:rPr>
              <a:t> </a:t>
            </a:r>
            <a:r>
              <a:rPr lang="en-US" kern="0" dirty="0" err="1">
                <a:solidFill>
                  <a:srgbClr val="708CA1"/>
                </a:solidFill>
              </a:rPr>
              <a:t>fija</a:t>
            </a:r>
            <a:endParaRPr lang="es-ES" dirty="0">
              <a:solidFill>
                <a:srgbClr val="708CA1"/>
              </a:solidFill>
            </a:endParaRPr>
          </a:p>
        </p:txBody>
      </p:sp>
      <p:sp>
        <p:nvSpPr>
          <p:cNvPr id="3" name="Content Placeholder 3">
            <a:extLst>
              <a:ext uri="{FF2B5EF4-FFF2-40B4-BE49-F238E27FC236}">
                <a16:creationId xmlns:a16="http://schemas.microsoft.com/office/drawing/2014/main" id="{F971A76C-1526-84C6-463E-F85553457EDA}"/>
              </a:ext>
            </a:extLst>
          </p:cNvPr>
          <p:cNvSpPr txBox="1">
            <a:spLocks/>
          </p:cNvSpPr>
          <p:nvPr/>
        </p:nvSpPr>
        <p:spPr>
          <a:xfrm>
            <a:off x="371843" y="2373922"/>
            <a:ext cx="2616286" cy="214909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s-ES" sz="1800" b="1"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Los switches de nivel de acceso</a:t>
            </a:r>
            <a:r>
              <a:rPr lang="es-E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son equipos comerciales, no los podemos </a:t>
            </a:r>
            <a:r>
              <a:rPr lang="es-ES" sz="1800" dirty="0" err="1">
                <a:solidFill>
                  <a:schemeClr val="tx1"/>
                </a:solidFill>
                <a:effectLst/>
                <a:latin typeface="Arial" panose="020B0604020202020204" pitchFamily="34" charset="0"/>
                <a:ea typeface="Calibri" panose="020F0502020204030204" pitchFamily="34" charset="0"/>
                <a:cs typeface="Times New Roman" panose="02020603050405020304" pitchFamily="18" charset="0"/>
              </a:rPr>
              <a:t>expander</a:t>
            </a:r>
            <a:r>
              <a:rPr lang="es-E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solo tienen 12, 24, 36 o 48 puertos. </a:t>
            </a:r>
            <a:endParaRPr lang="es-419" sz="1400" dirty="0">
              <a:solidFill>
                <a:srgbClr val="000000"/>
              </a:solidFill>
            </a:endParaRPr>
          </a:p>
        </p:txBody>
      </p:sp>
      <p:pic>
        <p:nvPicPr>
          <p:cNvPr id="7" name="Picture 2">
            <a:extLst>
              <a:ext uri="{FF2B5EF4-FFF2-40B4-BE49-F238E27FC236}">
                <a16:creationId xmlns:a16="http://schemas.microsoft.com/office/drawing/2014/main" id="{1247D744-4D95-6EF9-33C4-9164B1FB50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62553" y="1808799"/>
            <a:ext cx="5203704" cy="4378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839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0CD5C3B-BAAA-C268-6443-D13824EA34C8}"/>
              </a:ext>
            </a:extLst>
          </p:cNvPr>
          <p:cNvSpPr txBox="1">
            <a:spLocks noChangeArrowheads="1"/>
          </p:cNvSpPr>
          <p:nvPr/>
        </p:nvSpPr>
        <p:spPr bwMode="auto">
          <a:xfrm>
            <a:off x="371843" y="670475"/>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004C69"/>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s-ES" sz="1800" dirty="0">
                <a:solidFill>
                  <a:srgbClr val="708CA1"/>
                </a:solidFill>
              </a:rPr>
              <a:t>Hardware</a:t>
            </a:r>
            <a:r>
              <a:rPr lang="en-US" kern="0" dirty="0"/>
              <a:t>
</a:t>
            </a:r>
            <a:r>
              <a:rPr lang="en-US" kern="0" dirty="0">
                <a:solidFill>
                  <a:srgbClr val="708CA1"/>
                </a:solidFill>
              </a:rPr>
              <a:t>Switches de </a:t>
            </a:r>
            <a:r>
              <a:rPr lang="en-US" kern="0" dirty="0" err="1">
                <a:solidFill>
                  <a:srgbClr val="708CA1"/>
                </a:solidFill>
              </a:rPr>
              <a:t>configuración</a:t>
            </a:r>
            <a:r>
              <a:rPr lang="en-US" kern="0" dirty="0">
                <a:solidFill>
                  <a:srgbClr val="708CA1"/>
                </a:solidFill>
              </a:rPr>
              <a:t> </a:t>
            </a:r>
            <a:r>
              <a:rPr lang="en-US" kern="0" dirty="0" err="1">
                <a:solidFill>
                  <a:srgbClr val="708CA1"/>
                </a:solidFill>
              </a:rPr>
              <a:t>fija</a:t>
            </a:r>
            <a:endParaRPr lang="es-ES" dirty="0">
              <a:solidFill>
                <a:srgbClr val="708CA1"/>
              </a:solidFill>
            </a:endParaRPr>
          </a:p>
        </p:txBody>
      </p:sp>
      <p:pic>
        <p:nvPicPr>
          <p:cNvPr id="7" name="Picture 2">
            <a:extLst>
              <a:ext uri="{FF2B5EF4-FFF2-40B4-BE49-F238E27FC236}">
                <a16:creationId xmlns:a16="http://schemas.microsoft.com/office/drawing/2014/main" id="{1247D744-4D95-6EF9-33C4-9164B1FB50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48119" y="1721127"/>
            <a:ext cx="5203704" cy="4378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Imagen 3">
            <a:extLst>
              <a:ext uri="{FF2B5EF4-FFF2-40B4-BE49-F238E27FC236}">
                <a16:creationId xmlns:a16="http://schemas.microsoft.com/office/drawing/2014/main" id="{7B9BF161-83FB-C5FF-8940-91DCA9789356}"/>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932719" y="1887329"/>
            <a:ext cx="6402726" cy="1782201"/>
          </a:xfrm>
          <a:prstGeom prst="rect">
            <a:avLst/>
          </a:prstGeom>
          <a:noFill/>
          <a:ln>
            <a:noFill/>
          </a:ln>
        </p:spPr>
      </p:pic>
      <p:sp>
        <p:nvSpPr>
          <p:cNvPr id="3" name="Content Placeholder 3">
            <a:extLst>
              <a:ext uri="{FF2B5EF4-FFF2-40B4-BE49-F238E27FC236}">
                <a16:creationId xmlns:a16="http://schemas.microsoft.com/office/drawing/2014/main" id="{F971A76C-1526-84C6-463E-F85553457EDA}"/>
              </a:ext>
            </a:extLst>
          </p:cNvPr>
          <p:cNvSpPr txBox="1">
            <a:spLocks/>
          </p:cNvSpPr>
          <p:nvPr/>
        </p:nvSpPr>
        <p:spPr>
          <a:xfrm>
            <a:off x="371843" y="3253046"/>
            <a:ext cx="2660073" cy="2445626"/>
          </a:xfrm>
          <a:prstGeom prst="rect">
            <a:avLst/>
          </a:prstGeom>
          <a:solidFill>
            <a:schemeClr val="bg1"/>
          </a:solidFill>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l"/>
            <a:r>
              <a:rPr lang="es-E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El puerto Ethernet de mi </a:t>
            </a:r>
            <a:r>
              <a:rPr lang="es-ES" sz="1800" dirty="0">
                <a:solidFill>
                  <a:schemeClr val="tx1"/>
                </a:solidFill>
                <a:latin typeface="Arial" panose="020B0604020202020204" pitchFamily="34" charset="0"/>
                <a:ea typeface="Calibri" panose="020F0502020204030204" pitchFamily="34" charset="0"/>
                <a:cs typeface="Times New Roman" panose="02020603050405020304" pitchFamily="18" charset="0"/>
              </a:rPr>
              <a:t>pc</a:t>
            </a:r>
            <a:r>
              <a:rPr lang="es-E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es de </a:t>
            </a:r>
            <a:r>
              <a:rPr lang="es-ES" sz="1800" b="1"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100 Mbps </a:t>
            </a:r>
            <a:r>
              <a:rPr lang="es-E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y me conecto al switch a los puertos giga Ethernet </a:t>
            </a:r>
            <a:r>
              <a:rPr lang="es-ES" sz="1800" b="1"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1000 Mbps </a:t>
            </a:r>
            <a:r>
              <a:rPr lang="es-E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se va a degradar la velocidad a </a:t>
            </a:r>
            <a:r>
              <a:rPr lang="es-ES" sz="1800" b="1"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100 Mbps</a:t>
            </a:r>
            <a:r>
              <a:rPr lang="es-ES" sz="18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a:t>
            </a:r>
            <a:endParaRPr lang="es-MX"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endParaRPr lang="es-419" sz="1400" dirty="0">
              <a:solidFill>
                <a:srgbClr val="000000"/>
              </a:solidFill>
            </a:endParaRPr>
          </a:p>
        </p:txBody>
      </p:sp>
    </p:spTree>
    <p:extLst>
      <p:ext uri="{BB962C8B-B14F-4D97-AF65-F5344CB8AC3E}">
        <p14:creationId xmlns:p14="http://schemas.microsoft.com/office/powerpoint/2010/main" val="3599370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30CD5C3B-BAAA-C268-6443-D13824EA34C8}"/>
              </a:ext>
            </a:extLst>
          </p:cNvPr>
          <p:cNvSpPr txBox="1">
            <a:spLocks noChangeArrowheads="1"/>
          </p:cNvSpPr>
          <p:nvPr/>
        </p:nvSpPr>
        <p:spPr bwMode="auto">
          <a:xfrm>
            <a:off x="371843" y="670475"/>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004C69"/>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s-ES" sz="1800" dirty="0">
                <a:solidFill>
                  <a:srgbClr val="708CA1"/>
                </a:solidFill>
              </a:rPr>
              <a:t>Hardware</a:t>
            </a:r>
            <a:r>
              <a:rPr lang="en-US" kern="0" dirty="0"/>
              <a:t>
</a:t>
            </a:r>
            <a:r>
              <a:rPr lang="en-US" kern="0" dirty="0">
                <a:solidFill>
                  <a:srgbClr val="708CA1"/>
                </a:solidFill>
              </a:rPr>
              <a:t>Switches de </a:t>
            </a:r>
            <a:r>
              <a:rPr lang="en-US" kern="0" dirty="0" err="1">
                <a:solidFill>
                  <a:srgbClr val="708CA1"/>
                </a:solidFill>
              </a:rPr>
              <a:t>configuración</a:t>
            </a:r>
            <a:r>
              <a:rPr lang="en-US" kern="0" dirty="0">
                <a:solidFill>
                  <a:srgbClr val="708CA1"/>
                </a:solidFill>
              </a:rPr>
              <a:t> </a:t>
            </a:r>
            <a:r>
              <a:rPr lang="en-US" kern="0" dirty="0" err="1">
                <a:solidFill>
                  <a:srgbClr val="708CA1"/>
                </a:solidFill>
              </a:rPr>
              <a:t>fija</a:t>
            </a:r>
            <a:endParaRPr lang="es-ES" dirty="0">
              <a:solidFill>
                <a:srgbClr val="708CA1"/>
              </a:solidFill>
            </a:endParaRPr>
          </a:p>
        </p:txBody>
      </p:sp>
      <p:sp>
        <p:nvSpPr>
          <p:cNvPr id="3" name="Content Placeholder 3">
            <a:extLst>
              <a:ext uri="{FF2B5EF4-FFF2-40B4-BE49-F238E27FC236}">
                <a16:creationId xmlns:a16="http://schemas.microsoft.com/office/drawing/2014/main" id="{F971A76C-1526-84C6-463E-F85553457EDA}"/>
              </a:ext>
            </a:extLst>
          </p:cNvPr>
          <p:cNvSpPr txBox="1">
            <a:spLocks/>
          </p:cNvSpPr>
          <p:nvPr/>
        </p:nvSpPr>
        <p:spPr>
          <a:xfrm>
            <a:off x="302100" y="1648318"/>
            <a:ext cx="3045534" cy="3228150"/>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a:buFont typeface="Arial" panose="020B0604020202020204" pitchFamily="34" charset="0"/>
              <a:buChar char="•"/>
            </a:pPr>
            <a:r>
              <a:rPr lang="es-ES" sz="14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Puedo extender mis switches, para tener un segmento más grande conectando en cascada los switches, sumando los puertos de los switches conectados. Se le conoce como conectar en cascada.</a:t>
            </a:r>
          </a:p>
          <a:p>
            <a:pPr marL="285750" indent="-285750" algn="l">
              <a:buFont typeface="Arial" panose="020B0604020202020204" pitchFamily="34" charset="0"/>
              <a:buChar char="•"/>
            </a:pPr>
            <a:r>
              <a:rPr lang="es-ES" sz="14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Al puerto giga Ethernet del switch voy a conectar mi </a:t>
            </a:r>
            <a:r>
              <a:rPr lang="es-ES" sz="1400" dirty="0" err="1">
                <a:solidFill>
                  <a:schemeClr val="tx1"/>
                </a:solidFill>
                <a:effectLst/>
                <a:latin typeface="Arial" panose="020B0604020202020204" pitchFamily="34" charset="0"/>
                <a:ea typeface="Calibri" panose="020F0502020204030204" pitchFamily="34" charset="0"/>
                <a:cs typeface="Times New Roman" panose="02020603050405020304" pitchFamily="18" charset="0"/>
              </a:rPr>
              <a:t>router</a:t>
            </a:r>
            <a:r>
              <a:rPr lang="es-ES" sz="14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que son los puertos de más velocidad.</a:t>
            </a:r>
          </a:p>
          <a:p>
            <a:pPr marL="285750" indent="-285750" algn="l">
              <a:buFont typeface="Arial" panose="020B0604020202020204" pitchFamily="34" charset="0"/>
              <a:buChar char="•"/>
            </a:pPr>
            <a:r>
              <a:rPr lang="es-ES" sz="14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Si conecto los switches entre sí me va a permitir tener más puertos. Y para eso se utilizan los gigabit ethernet. Conexión en cascada.</a:t>
            </a:r>
          </a:p>
          <a:p>
            <a:pPr marL="285750" indent="-285750" algn="l">
              <a:buFont typeface="Arial" panose="020B0604020202020204" pitchFamily="34" charset="0"/>
              <a:buChar char="•"/>
            </a:pPr>
            <a:r>
              <a:rPr lang="es-ES" sz="1400" dirty="0" err="1">
                <a:solidFill>
                  <a:schemeClr val="tx1"/>
                </a:solidFill>
                <a:effectLst/>
                <a:latin typeface="Arial" panose="020B0604020202020204" pitchFamily="34" charset="0"/>
                <a:ea typeface="Calibri" panose="020F0502020204030204" pitchFamily="34" charset="0"/>
                <a:cs typeface="Times New Roman" panose="02020603050405020304" pitchFamily="18" charset="0"/>
              </a:rPr>
              <a:t>Router</a:t>
            </a:r>
            <a:r>
              <a:rPr lang="es-ES" sz="14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al switch lo tenemos que conectar al de más velocidad del switch. Ge del switch al Ge del </a:t>
            </a:r>
            <a:r>
              <a:rPr lang="es-ES" sz="1400" dirty="0" err="1">
                <a:solidFill>
                  <a:schemeClr val="tx1"/>
                </a:solidFill>
                <a:effectLst/>
                <a:latin typeface="Arial" panose="020B0604020202020204" pitchFamily="34" charset="0"/>
                <a:ea typeface="Calibri" panose="020F0502020204030204" pitchFamily="34" charset="0"/>
                <a:cs typeface="Times New Roman" panose="02020603050405020304" pitchFamily="18" charset="0"/>
              </a:rPr>
              <a:t>router</a:t>
            </a:r>
            <a:r>
              <a:rPr lang="es-ES" sz="1400" dirty="0">
                <a:solidFill>
                  <a:schemeClr val="tx1"/>
                </a:solidFill>
                <a:effectLst/>
                <a:latin typeface="Arial" panose="020B0604020202020204" pitchFamily="34" charset="0"/>
                <a:ea typeface="Calibri" panose="020F0502020204030204" pitchFamily="34" charset="0"/>
                <a:cs typeface="Times New Roman" panose="02020603050405020304" pitchFamily="18" charset="0"/>
              </a:rPr>
              <a:t>.  </a:t>
            </a:r>
            <a:endParaRPr lang="es-419" sz="1400" dirty="0">
              <a:solidFill>
                <a:srgbClr val="000000"/>
              </a:solidFill>
            </a:endParaRPr>
          </a:p>
        </p:txBody>
      </p:sp>
      <p:pic>
        <p:nvPicPr>
          <p:cNvPr id="7" name="Picture 2">
            <a:extLst>
              <a:ext uri="{FF2B5EF4-FFF2-40B4-BE49-F238E27FC236}">
                <a16:creationId xmlns:a16="http://schemas.microsoft.com/office/drawing/2014/main" id="{1247D744-4D95-6EF9-33C4-9164B1FB50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11022" y="2322495"/>
            <a:ext cx="4340180" cy="3652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Imagen 1">
            <a:extLst>
              <a:ext uri="{FF2B5EF4-FFF2-40B4-BE49-F238E27FC236}">
                <a16:creationId xmlns:a16="http://schemas.microsoft.com/office/drawing/2014/main" id="{BAB22932-DDCB-897E-3C94-D2480563EB24}"/>
              </a:ext>
            </a:extLst>
          </p:cNvPr>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425125" y="2011691"/>
            <a:ext cx="5138370" cy="2834618"/>
          </a:xfrm>
          <a:prstGeom prst="rect">
            <a:avLst/>
          </a:prstGeom>
          <a:noFill/>
          <a:ln>
            <a:noFill/>
          </a:ln>
        </p:spPr>
      </p:pic>
      <p:sp>
        <p:nvSpPr>
          <p:cNvPr id="4" name="Rectángulo 3">
            <a:extLst>
              <a:ext uri="{FF2B5EF4-FFF2-40B4-BE49-F238E27FC236}">
                <a16:creationId xmlns:a16="http://schemas.microsoft.com/office/drawing/2014/main" id="{958419FA-869B-23D9-EDED-5C631C8CDF3B}"/>
              </a:ext>
            </a:extLst>
          </p:cNvPr>
          <p:cNvSpPr/>
          <p:nvPr/>
        </p:nvSpPr>
        <p:spPr bwMode="auto">
          <a:xfrm>
            <a:off x="3262553" y="3262393"/>
            <a:ext cx="472539" cy="612183"/>
          </a:xfrm>
          <a:prstGeom prst="rect">
            <a:avLst/>
          </a:prstGeom>
          <a:solidFill>
            <a:schemeClr val="bg1"/>
          </a:solidFill>
          <a:ln w="9525" cap="flat" cmpd="sng" algn="ctr">
            <a:noFill/>
            <a:prstDash val="solid"/>
            <a:round/>
            <a:headEnd type="none" w="med" len="med"/>
            <a:tailEnd type="none" w="med" len="med"/>
          </a:ln>
          <a:effectLst/>
        </p:spPr>
        <p:txBody>
          <a:bodyPr vert="horz" wrap="non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7159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437149" y="713173"/>
            <a:ext cx="8772157" cy="838200"/>
          </a:xfrm>
        </p:spPr>
        <p:txBody>
          <a:bodyPr/>
          <a:lstStyle/>
          <a:p>
            <a:pPr eaLnBrk="1" hangingPunct="1"/>
            <a:r>
              <a:rPr lang="es-ES" sz="1800" dirty="0"/>
              <a:t>Hardware</a:t>
            </a:r>
            <a:r>
              <a:rPr lang="en-US" dirty="0"/>
              <a:t>
</a:t>
            </a:r>
            <a:r>
              <a:rPr lang="es-ES" sz="2800" dirty="0"/>
              <a:t>Switches de configuración apilable</a:t>
            </a:r>
            <a:endParaRPr lang="es-ES" sz="2800" dirty="0">
              <a:solidFill>
                <a:srgbClr val="00B0F0"/>
              </a:solidFill>
              <a:latin typeface="Arial"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4592" y="1622675"/>
            <a:ext cx="5425893" cy="4184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uadroTexto 2">
            <a:extLst>
              <a:ext uri="{FF2B5EF4-FFF2-40B4-BE49-F238E27FC236}">
                <a16:creationId xmlns:a16="http://schemas.microsoft.com/office/drawing/2014/main" id="{7AF09544-F24E-FAC8-CE55-62373702DF97}"/>
              </a:ext>
            </a:extLst>
          </p:cNvPr>
          <p:cNvSpPr txBox="1"/>
          <p:nvPr/>
        </p:nvSpPr>
        <p:spPr>
          <a:xfrm>
            <a:off x="346304" y="1842203"/>
            <a:ext cx="2776605" cy="4127797"/>
          </a:xfrm>
          <a:prstGeom prst="rect">
            <a:avLst/>
          </a:prstGeom>
          <a:noFill/>
        </p:spPr>
        <p:txBody>
          <a:bodyPr wrap="square">
            <a:spAutoFit/>
          </a:bodyPr>
          <a:lstStyle/>
          <a:p>
            <a:pPr marL="342900" indent="-342900" algn="l">
              <a:lnSpc>
                <a:spcPct val="107000"/>
              </a:lnSpc>
              <a:spcAft>
                <a:spcPts val="800"/>
              </a:spcAft>
              <a:buFont typeface="Arial" panose="020B0604020202020204" pitchFamily="34" charset="0"/>
              <a:buChar char="•"/>
            </a:pPr>
            <a:r>
              <a:rPr lang="es-ES" sz="1600" dirty="0">
                <a:effectLst/>
                <a:latin typeface="+mn-lt"/>
                <a:ea typeface="Calibri" panose="020F0502020204030204" pitchFamily="34" charset="0"/>
                <a:cs typeface="Times New Roman" panose="02020603050405020304" pitchFamily="18" charset="0"/>
              </a:rPr>
              <a:t>Otra forma de conectar los switches sin ocupar los puertos giga Ethernet es utilizando las conexiones de la parte trasera de los switches, conectando los switches en cascada utilizando un cable especial y de manera cíclica.</a:t>
            </a:r>
            <a:endParaRPr lang="es-MX" sz="1600" dirty="0">
              <a:effectLst/>
              <a:latin typeface="+mn-lt"/>
              <a:ea typeface="Calibri" panose="020F0502020204030204" pitchFamily="34" charset="0"/>
              <a:cs typeface="Times New Roman" panose="02020603050405020304" pitchFamily="18" charset="0"/>
            </a:endParaRPr>
          </a:p>
          <a:p>
            <a:pPr marL="342900" indent="-342900" algn="l">
              <a:lnSpc>
                <a:spcPct val="107000"/>
              </a:lnSpc>
              <a:spcAft>
                <a:spcPts val="800"/>
              </a:spcAft>
              <a:buFont typeface="Arial" panose="020B0604020202020204" pitchFamily="34" charset="0"/>
              <a:buChar char="•"/>
            </a:pPr>
            <a:r>
              <a:rPr lang="es-ES" sz="1600" dirty="0">
                <a:effectLst/>
                <a:latin typeface="+mn-lt"/>
                <a:ea typeface="Calibri" panose="020F0502020204030204" pitchFamily="34" charset="0"/>
                <a:cs typeface="Times New Roman" panose="02020603050405020304" pitchFamily="18" charset="0"/>
              </a:rPr>
              <a:t>Es una estructura donde todos los switches tienes comunicación entre todos.</a:t>
            </a:r>
            <a:endParaRPr lang="es-MX" sz="1600" dirty="0">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80713738"/>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521039" y="792111"/>
            <a:ext cx="8772157" cy="838200"/>
          </a:xfrm>
        </p:spPr>
        <p:txBody>
          <a:bodyPr/>
          <a:lstStyle/>
          <a:p>
            <a:pPr eaLnBrk="1" hangingPunct="1"/>
            <a:r>
              <a:rPr lang="es-ES" sz="1800" dirty="0"/>
              <a:t>Hardware</a:t>
            </a:r>
            <a:r>
              <a:rPr lang="en-US" dirty="0"/>
              <a:t>
</a:t>
            </a:r>
            <a:r>
              <a:rPr lang="es-ES" sz="2800" dirty="0"/>
              <a:t>Switches de configuración modular</a:t>
            </a:r>
            <a:endParaRPr lang="es-ES" sz="2800" dirty="0">
              <a:solidFill>
                <a:srgbClr val="00B0F0"/>
              </a:solidFill>
              <a:latin typeface="Arial" charset="0"/>
            </a:endParaRPr>
          </a:p>
        </p:txBody>
      </p:sp>
      <p:sp>
        <p:nvSpPr>
          <p:cNvPr id="2" name="Rectángulo 1">
            <a:extLst>
              <a:ext uri="{FF2B5EF4-FFF2-40B4-BE49-F238E27FC236}">
                <a16:creationId xmlns:a16="http://schemas.microsoft.com/office/drawing/2014/main" id="{8D53E572-715B-A5E6-D933-0842D871167F}"/>
              </a:ext>
            </a:extLst>
          </p:cNvPr>
          <p:cNvSpPr/>
          <p:nvPr/>
        </p:nvSpPr>
        <p:spPr bwMode="auto">
          <a:xfrm>
            <a:off x="3535576" y="5092495"/>
            <a:ext cx="5157901" cy="973394"/>
          </a:xfrm>
          <a:prstGeom prst="rect">
            <a:avLst/>
          </a:prstGeom>
          <a:solidFill>
            <a:schemeClr val="bg1"/>
          </a:solidFill>
          <a:ln w="9525" cap="flat" cmpd="sng" algn="ctr">
            <a:no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Arial" charset="0"/>
            </a:endParaRPr>
          </a:p>
        </p:txBody>
      </p:sp>
      <p:sp>
        <p:nvSpPr>
          <p:cNvPr id="4" name="CuadroTexto 3">
            <a:extLst>
              <a:ext uri="{FF2B5EF4-FFF2-40B4-BE49-F238E27FC236}">
                <a16:creationId xmlns:a16="http://schemas.microsoft.com/office/drawing/2014/main" id="{A7EF461C-E825-84F9-32F0-F4F8D89902D3}"/>
              </a:ext>
            </a:extLst>
          </p:cNvPr>
          <p:cNvSpPr txBox="1"/>
          <p:nvPr/>
        </p:nvSpPr>
        <p:spPr>
          <a:xfrm>
            <a:off x="521039" y="2097832"/>
            <a:ext cx="4477164" cy="2591030"/>
          </a:xfrm>
          <a:prstGeom prst="rect">
            <a:avLst/>
          </a:prstGeom>
          <a:noFill/>
        </p:spPr>
        <p:txBody>
          <a:bodyPr wrap="square">
            <a:spAutoFit/>
          </a:bodyPr>
          <a:lstStyle/>
          <a:p>
            <a:pPr marL="285750" indent="-285750" algn="just">
              <a:lnSpc>
                <a:spcPct val="107000"/>
              </a:lnSpc>
              <a:spcAft>
                <a:spcPts val="800"/>
              </a:spcAft>
              <a:buFont typeface="Arial" panose="020B0604020202020204" pitchFamily="34" charset="0"/>
              <a:buChar char="•"/>
            </a:pPr>
            <a:r>
              <a:rPr lang="es-ES" sz="1400" dirty="0">
                <a:solidFill>
                  <a:srgbClr val="000000"/>
                </a:solidFill>
                <a:latin typeface="+mn-lt"/>
              </a:rPr>
              <a:t>Los switches de configuración modular pueden soportan una alta densidad de puertos. </a:t>
            </a:r>
            <a:r>
              <a:rPr lang="es-ES" sz="1400" dirty="0">
                <a:effectLst/>
                <a:latin typeface="Arial" panose="020B0604020202020204" pitchFamily="34" charset="0"/>
                <a:ea typeface="Calibri" panose="020F0502020204030204" pitchFamily="34" charset="0"/>
                <a:cs typeface="Times New Roman" panose="02020603050405020304" pitchFamily="18" charset="0"/>
              </a:rPr>
              <a:t>Hay </a:t>
            </a:r>
            <a:r>
              <a:rPr lang="es-ES" sz="1400" b="1" dirty="0">
                <a:effectLst/>
                <a:latin typeface="Arial" panose="020B0604020202020204" pitchFamily="34" charset="0"/>
                <a:ea typeface="Calibri" panose="020F0502020204030204" pitchFamily="34" charset="0"/>
                <a:cs typeface="Times New Roman" panose="02020603050405020304" pitchFamily="18" charset="0"/>
              </a:rPr>
              <a:t>equipos modulares </a:t>
            </a:r>
            <a:r>
              <a:rPr lang="es-ES" sz="1400" dirty="0">
                <a:effectLst/>
                <a:latin typeface="Arial" panose="020B0604020202020204" pitchFamily="34" charset="0"/>
                <a:ea typeface="Calibri" panose="020F0502020204030204" pitchFamily="34" charset="0"/>
                <a:cs typeface="Times New Roman" panose="02020603050405020304" pitchFamily="18" charset="0"/>
              </a:rPr>
              <a:t>que pueden tener hasta </a:t>
            </a:r>
            <a:r>
              <a:rPr lang="es-ES" sz="1400" b="1" dirty="0">
                <a:effectLst/>
                <a:latin typeface="Arial" panose="020B0604020202020204" pitchFamily="34" charset="0"/>
                <a:ea typeface="Calibri" panose="020F0502020204030204" pitchFamily="34" charset="0"/>
                <a:cs typeface="Times New Roman" panose="02020603050405020304" pitchFamily="18" charset="0"/>
              </a:rPr>
              <a:t>1024 puertos</a:t>
            </a:r>
            <a:r>
              <a:rPr lang="es-ES" sz="1400" dirty="0">
                <a:effectLst/>
                <a:latin typeface="Arial" panose="020B0604020202020204" pitchFamily="34" charset="0"/>
                <a:ea typeface="Calibri" panose="020F0502020204030204" pitchFamily="34" charset="0"/>
                <a:cs typeface="Times New Roman" panose="02020603050405020304" pitchFamily="18" charset="0"/>
              </a:rPr>
              <a:t> y se pueden encontrar con los </a:t>
            </a:r>
            <a:r>
              <a:rPr lang="es-ES" sz="1400" b="1" dirty="0">
                <a:effectLst/>
                <a:latin typeface="Arial" panose="020B0604020202020204" pitchFamily="34" charset="0"/>
                <a:ea typeface="Calibri" panose="020F0502020204030204" pitchFamily="34" charset="0"/>
                <a:cs typeface="Times New Roman" panose="02020603050405020304" pitchFamily="18" charset="0"/>
              </a:rPr>
              <a:t>ISP.</a:t>
            </a:r>
          </a:p>
          <a:p>
            <a:pPr marL="285750" indent="-285750" algn="just">
              <a:lnSpc>
                <a:spcPct val="107000"/>
              </a:lnSpc>
              <a:spcAft>
                <a:spcPts val="800"/>
              </a:spcAft>
              <a:buFont typeface="Arial" panose="020B0604020202020204" pitchFamily="34" charset="0"/>
              <a:buChar char="•"/>
            </a:pPr>
            <a:r>
              <a:rPr lang="es-ES" sz="1400" dirty="0">
                <a:effectLst/>
                <a:latin typeface="Arial" panose="020B0604020202020204" pitchFamily="34" charset="0"/>
                <a:ea typeface="Calibri" panose="020F0502020204030204" pitchFamily="34" charset="0"/>
                <a:cs typeface="Times New Roman" panose="02020603050405020304" pitchFamily="18" charset="0"/>
              </a:rPr>
              <a:t>Si alguien no paga su servicio de telefonía e internet desconecto su puerto en el switch del proveedor de servicios, es decir, lo desconecto. </a:t>
            </a:r>
          </a:p>
          <a:p>
            <a:pPr marL="285750" indent="-285750" algn="just">
              <a:lnSpc>
                <a:spcPct val="107000"/>
              </a:lnSpc>
              <a:spcAft>
                <a:spcPts val="800"/>
              </a:spcAft>
              <a:buFont typeface="Arial" panose="020B0604020202020204" pitchFamily="34" charset="0"/>
              <a:buChar char="•"/>
            </a:pPr>
            <a:r>
              <a:rPr lang="es-ES" sz="1400" dirty="0">
                <a:effectLst/>
                <a:latin typeface="Arial" panose="020B0604020202020204" pitchFamily="34" charset="0"/>
                <a:ea typeface="Calibri" panose="020F0502020204030204" pitchFamily="34" charset="0"/>
                <a:cs typeface="Times New Roman" panose="02020603050405020304" pitchFamily="18" charset="0"/>
              </a:rPr>
              <a:t>Entro al puerto y le digo Shutdown y con eso lo apago. Cuando el cliente pago levanto el servicio con </a:t>
            </a:r>
            <a:r>
              <a:rPr lang="es-ES" sz="1400" b="1" dirty="0">
                <a:effectLst/>
                <a:latin typeface="Arial" panose="020B0604020202020204" pitchFamily="34" charset="0"/>
                <a:ea typeface="Calibri" panose="020F0502020204030204" pitchFamily="34" charset="0"/>
                <a:cs typeface="Times New Roman" panose="02020603050405020304" pitchFamily="18" charset="0"/>
              </a:rPr>
              <a:t>no shutdown</a:t>
            </a:r>
            <a:r>
              <a:rPr lang="es-ES" sz="1400" dirty="0">
                <a:effectLst/>
                <a:latin typeface="Arial" panose="020B0604020202020204" pitchFamily="34" charset="0"/>
                <a:ea typeface="Calibri" panose="020F0502020204030204" pitchFamily="34" charset="0"/>
                <a:cs typeface="Times New Roman" panose="02020603050405020304" pitchFamily="18" charset="0"/>
              </a:rPr>
              <a:t>.</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5">
            <a:extLst>
              <a:ext uri="{FF2B5EF4-FFF2-40B4-BE49-F238E27FC236}">
                <a16:creationId xmlns:a16="http://schemas.microsoft.com/office/drawing/2014/main" id="{5263F742-77DA-F50E-D7C0-59E8B6433238}"/>
              </a:ext>
            </a:extLst>
          </p:cNvPr>
          <p:cNvPicPr>
            <a:picLocks noChangeAspect="1"/>
          </p:cNvPicPr>
          <p:nvPr/>
        </p:nvPicPr>
        <p:blipFill rotWithShape="1">
          <a:blip r:embed="rId3"/>
          <a:srcRect l="6587" t="4276" r="6205" b="5505"/>
          <a:stretch/>
        </p:blipFill>
        <p:spPr>
          <a:xfrm>
            <a:off x="5461403" y="2033944"/>
            <a:ext cx="2707457" cy="3501182"/>
          </a:xfrm>
          <a:prstGeom prst="rect">
            <a:avLst/>
          </a:prstGeom>
        </p:spPr>
      </p:pic>
    </p:spTree>
    <p:extLst>
      <p:ext uri="{BB962C8B-B14F-4D97-AF65-F5344CB8AC3E}">
        <p14:creationId xmlns:p14="http://schemas.microsoft.com/office/powerpoint/2010/main" val="1833062740"/>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521039" y="792111"/>
            <a:ext cx="8772157" cy="838200"/>
          </a:xfrm>
        </p:spPr>
        <p:txBody>
          <a:bodyPr/>
          <a:lstStyle/>
          <a:p>
            <a:pPr eaLnBrk="1" hangingPunct="1"/>
            <a:r>
              <a:rPr lang="es-ES" sz="1800" dirty="0"/>
              <a:t>Hardware</a:t>
            </a:r>
            <a:r>
              <a:rPr lang="en-US" dirty="0"/>
              <a:t>
</a:t>
            </a:r>
            <a:r>
              <a:rPr lang="es-ES" sz="2800" dirty="0"/>
              <a:t>Switches de configuración modular</a:t>
            </a:r>
            <a:endParaRPr lang="es-ES" sz="2800" dirty="0">
              <a:solidFill>
                <a:srgbClr val="00B0F0"/>
              </a:solidFill>
              <a:latin typeface="Arial" charset="0"/>
            </a:endParaRPr>
          </a:p>
        </p:txBody>
      </p:sp>
      <p:sp>
        <p:nvSpPr>
          <p:cNvPr id="2" name="Rectángulo 1">
            <a:extLst>
              <a:ext uri="{FF2B5EF4-FFF2-40B4-BE49-F238E27FC236}">
                <a16:creationId xmlns:a16="http://schemas.microsoft.com/office/drawing/2014/main" id="{8D53E572-715B-A5E6-D933-0842D871167F}"/>
              </a:ext>
            </a:extLst>
          </p:cNvPr>
          <p:cNvSpPr/>
          <p:nvPr/>
        </p:nvSpPr>
        <p:spPr bwMode="auto">
          <a:xfrm>
            <a:off x="3535576" y="5092495"/>
            <a:ext cx="5157901" cy="973394"/>
          </a:xfrm>
          <a:prstGeom prst="rect">
            <a:avLst/>
          </a:prstGeom>
          <a:solidFill>
            <a:schemeClr val="bg1"/>
          </a:solidFill>
          <a:ln w="9525" cap="flat" cmpd="sng" algn="ctr">
            <a:no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Arial" charset="0"/>
            </a:endParaRPr>
          </a:p>
        </p:txBody>
      </p:sp>
      <p:sp>
        <p:nvSpPr>
          <p:cNvPr id="4" name="CuadroTexto 3">
            <a:extLst>
              <a:ext uri="{FF2B5EF4-FFF2-40B4-BE49-F238E27FC236}">
                <a16:creationId xmlns:a16="http://schemas.microsoft.com/office/drawing/2014/main" id="{A7EF461C-E825-84F9-32F0-F4F8D89902D3}"/>
              </a:ext>
            </a:extLst>
          </p:cNvPr>
          <p:cNvSpPr txBox="1"/>
          <p:nvPr/>
        </p:nvSpPr>
        <p:spPr>
          <a:xfrm>
            <a:off x="521039" y="2097832"/>
            <a:ext cx="4477164" cy="2591030"/>
          </a:xfrm>
          <a:prstGeom prst="rect">
            <a:avLst/>
          </a:prstGeom>
          <a:noFill/>
        </p:spPr>
        <p:txBody>
          <a:bodyPr wrap="square">
            <a:spAutoFit/>
          </a:bodyPr>
          <a:lstStyle/>
          <a:p>
            <a:pPr marL="285750" indent="-285750" algn="just">
              <a:lnSpc>
                <a:spcPct val="107000"/>
              </a:lnSpc>
              <a:spcAft>
                <a:spcPts val="800"/>
              </a:spcAft>
              <a:buFont typeface="Arial" panose="020B0604020202020204" pitchFamily="34" charset="0"/>
              <a:buChar char="•"/>
            </a:pPr>
            <a:r>
              <a:rPr lang="es-ES" sz="1400" dirty="0">
                <a:solidFill>
                  <a:srgbClr val="000000"/>
                </a:solidFill>
                <a:latin typeface="+mn-lt"/>
              </a:rPr>
              <a:t>Los switches de configuración modular pueden soportan una alta densidad de puertos. </a:t>
            </a:r>
            <a:r>
              <a:rPr lang="es-ES" sz="1400" dirty="0">
                <a:effectLst/>
                <a:latin typeface="Arial" panose="020B0604020202020204" pitchFamily="34" charset="0"/>
                <a:ea typeface="Calibri" panose="020F0502020204030204" pitchFamily="34" charset="0"/>
                <a:cs typeface="Times New Roman" panose="02020603050405020304" pitchFamily="18" charset="0"/>
              </a:rPr>
              <a:t>Hay </a:t>
            </a:r>
            <a:r>
              <a:rPr lang="es-ES" sz="1400" b="1" dirty="0">
                <a:effectLst/>
                <a:latin typeface="Arial" panose="020B0604020202020204" pitchFamily="34" charset="0"/>
                <a:ea typeface="Calibri" panose="020F0502020204030204" pitchFamily="34" charset="0"/>
                <a:cs typeface="Times New Roman" panose="02020603050405020304" pitchFamily="18" charset="0"/>
              </a:rPr>
              <a:t>equipos modulares </a:t>
            </a:r>
            <a:r>
              <a:rPr lang="es-ES" sz="1400" dirty="0">
                <a:effectLst/>
                <a:latin typeface="Arial" panose="020B0604020202020204" pitchFamily="34" charset="0"/>
                <a:ea typeface="Calibri" panose="020F0502020204030204" pitchFamily="34" charset="0"/>
                <a:cs typeface="Times New Roman" panose="02020603050405020304" pitchFamily="18" charset="0"/>
              </a:rPr>
              <a:t>que pueden tener hasta </a:t>
            </a:r>
            <a:r>
              <a:rPr lang="es-ES" sz="1400" b="1" dirty="0">
                <a:effectLst/>
                <a:latin typeface="Arial" panose="020B0604020202020204" pitchFamily="34" charset="0"/>
                <a:ea typeface="Calibri" panose="020F0502020204030204" pitchFamily="34" charset="0"/>
                <a:cs typeface="Times New Roman" panose="02020603050405020304" pitchFamily="18" charset="0"/>
              </a:rPr>
              <a:t>1024 puertos</a:t>
            </a:r>
            <a:r>
              <a:rPr lang="es-ES" sz="1400" dirty="0">
                <a:effectLst/>
                <a:latin typeface="Arial" panose="020B0604020202020204" pitchFamily="34" charset="0"/>
                <a:ea typeface="Calibri" panose="020F0502020204030204" pitchFamily="34" charset="0"/>
                <a:cs typeface="Times New Roman" panose="02020603050405020304" pitchFamily="18" charset="0"/>
              </a:rPr>
              <a:t> y se pueden encontrar con los </a:t>
            </a:r>
            <a:r>
              <a:rPr lang="es-ES" sz="1400" b="1" dirty="0">
                <a:effectLst/>
                <a:latin typeface="Arial" panose="020B0604020202020204" pitchFamily="34" charset="0"/>
                <a:ea typeface="Calibri" panose="020F0502020204030204" pitchFamily="34" charset="0"/>
                <a:cs typeface="Times New Roman" panose="02020603050405020304" pitchFamily="18" charset="0"/>
              </a:rPr>
              <a:t>ISP.</a:t>
            </a:r>
          </a:p>
          <a:p>
            <a:pPr marL="285750" indent="-285750" algn="just">
              <a:lnSpc>
                <a:spcPct val="107000"/>
              </a:lnSpc>
              <a:spcAft>
                <a:spcPts val="800"/>
              </a:spcAft>
              <a:buFont typeface="Arial" panose="020B0604020202020204" pitchFamily="34" charset="0"/>
              <a:buChar char="•"/>
            </a:pPr>
            <a:r>
              <a:rPr lang="es-ES" sz="1400" dirty="0">
                <a:effectLst/>
                <a:latin typeface="Arial" panose="020B0604020202020204" pitchFamily="34" charset="0"/>
                <a:ea typeface="Calibri" panose="020F0502020204030204" pitchFamily="34" charset="0"/>
                <a:cs typeface="Times New Roman" panose="02020603050405020304" pitchFamily="18" charset="0"/>
              </a:rPr>
              <a:t>Si alguien no paga su servicio de telefonía e internet desconecto su puerto en el switch del proveedor de servicios, es decir, lo desconecto. </a:t>
            </a:r>
          </a:p>
          <a:p>
            <a:pPr marL="285750" indent="-285750" algn="just">
              <a:lnSpc>
                <a:spcPct val="107000"/>
              </a:lnSpc>
              <a:spcAft>
                <a:spcPts val="800"/>
              </a:spcAft>
              <a:buFont typeface="Arial" panose="020B0604020202020204" pitchFamily="34" charset="0"/>
              <a:buChar char="•"/>
            </a:pPr>
            <a:r>
              <a:rPr lang="es-ES" sz="1400" dirty="0">
                <a:effectLst/>
                <a:latin typeface="Arial" panose="020B0604020202020204" pitchFamily="34" charset="0"/>
                <a:ea typeface="Calibri" panose="020F0502020204030204" pitchFamily="34" charset="0"/>
                <a:cs typeface="Times New Roman" panose="02020603050405020304" pitchFamily="18" charset="0"/>
              </a:rPr>
              <a:t>Entro al puerto y le digo Shutdown y con eso lo apago. Cuando el cliente pago levanto el servicio con </a:t>
            </a:r>
            <a:r>
              <a:rPr lang="es-ES" sz="1400" b="1" dirty="0">
                <a:effectLst/>
                <a:latin typeface="Arial" panose="020B0604020202020204" pitchFamily="34" charset="0"/>
                <a:ea typeface="Calibri" panose="020F0502020204030204" pitchFamily="34" charset="0"/>
                <a:cs typeface="Times New Roman" panose="02020603050405020304" pitchFamily="18" charset="0"/>
              </a:rPr>
              <a:t>no shutdown</a:t>
            </a:r>
            <a:r>
              <a:rPr lang="es-ES" sz="1400" dirty="0">
                <a:effectLst/>
                <a:latin typeface="Arial" panose="020B0604020202020204" pitchFamily="34" charset="0"/>
                <a:ea typeface="Calibri" panose="020F0502020204030204" pitchFamily="34" charset="0"/>
                <a:cs typeface="Times New Roman" panose="02020603050405020304" pitchFamily="18" charset="0"/>
              </a:rPr>
              <a:t>.</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5">
            <a:extLst>
              <a:ext uri="{FF2B5EF4-FFF2-40B4-BE49-F238E27FC236}">
                <a16:creationId xmlns:a16="http://schemas.microsoft.com/office/drawing/2014/main" id="{5263F742-77DA-F50E-D7C0-59E8B6433238}"/>
              </a:ext>
            </a:extLst>
          </p:cNvPr>
          <p:cNvPicPr>
            <a:picLocks noChangeAspect="1"/>
          </p:cNvPicPr>
          <p:nvPr/>
        </p:nvPicPr>
        <p:blipFill rotWithShape="1">
          <a:blip r:embed="rId3"/>
          <a:srcRect l="6587" t="4276" r="6205" b="5505"/>
          <a:stretch/>
        </p:blipFill>
        <p:spPr>
          <a:xfrm>
            <a:off x="5461403" y="2033944"/>
            <a:ext cx="2707457" cy="3501182"/>
          </a:xfrm>
          <a:prstGeom prst="rect">
            <a:avLst/>
          </a:prstGeom>
        </p:spPr>
      </p:pic>
    </p:spTree>
    <p:extLst>
      <p:ext uri="{BB962C8B-B14F-4D97-AF65-F5344CB8AC3E}">
        <p14:creationId xmlns:p14="http://schemas.microsoft.com/office/powerpoint/2010/main" val="400406771"/>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521039" y="792111"/>
            <a:ext cx="8772157" cy="838200"/>
          </a:xfrm>
        </p:spPr>
        <p:txBody>
          <a:bodyPr/>
          <a:lstStyle/>
          <a:p>
            <a:pPr eaLnBrk="1" hangingPunct="1"/>
            <a:r>
              <a:rPr lang="es-ES" sz="1800" dirty="0"/>
              <a:t>Hardware</a:t>
            </a:r>
            <a:r>
              <a:rPr lang="en-US" dirty="0"/>
              <a:t>
</a:t>
            </a:r>
            <a:r>
              <a:rPr lang="es-ES" sz="2800" dirty="0"/>
              <a:t>Switches multicapa</a:t>
            </a:r>
            <a:endParaRPr lang="es-ES" sz="2800" dirty="0">
              <a:solidFill>
                <a:srgbClr val="00B0F0"/>
              </a:solidFill>
              <a:latin typeface="Arial" charset="0"/>
            </a:endParaRPr>
          </a:p>
        </p:txBody>
      </p:sp>
      <p:sp>
        <p:nvSpPr>
          <p:cNvPr id="4" name="CuadroTexto 3">
            <a:extLst>
              <a:ext uri="{FF2B5EF4-FFF2-40B4-BE49-F238E27FC236}">
                <a16:creationId xmlns:a16="http://schemas.microsoft.com/office/drawing/2014/main" id="{A7EF461C-E825-84F9-32F0-F4F8D89902D3}"/>
              </a:ext>
            </a:extLst>
          </p:cNvPr>
          <p:cNvSpPr txBox="1"/>
          <p:nvPr/>
        </p:nvSpPr>
        <p:spPr>
          <a:xfrm>
            <a:off x="521039" y="2097832"/>
            <a:ext cx="3431029" cy="3385157"/>
          </a:xfrm>
          <a:prstGeom prst="rect">
            <a:avLst/>
          </a:prstGeom>
          <a:noFill/>
        </p:spPr>
        <p:txBody>
          <a:bodyPr wrap="square">
            <a:spAutoFit/>
          </a:bodyPr>
          <a:lstStyle/>
          <a:p>
            <a:pPr marL="285750" indent="-285750" algn="just">
              <a:lnSpc>
                <a:spcPct val="107000"/>
              </a:lnSpc>
              <a:spcAft>
                <a:spcPts val="800"/>
              </a:spcAft>
              <a:buFont typeface="Arial" panose="020B0604020202020204" pitchFamily="34" charset="0"/>
              <a:buChar char="•"/>
            </a:pPr>
            <a:r>
              <a:rPr lang="es-ES" sz="1400" dirty="0">
                <a:effectLst/>
                <a:latin typeface="Arial" panose="020B0604020202020204" pitchFamily="34" charset="0"/>
                <a:ea typeface="Calibri" panose="020F0502020204030204" pitchFamily="34" charset="0"/>
                <a:cs typeface="Times New Roman" panose="02020603050405020304" pitchFamily="18" charset="0"/>
              </a:rPr>
              <a:t>Un switch capa 3 tiene algunas funciones de ruteador. Admiten algunos protocolos de enrutamiento y reenvían paquetes IP.</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s-ES" sz="1400" dirty="0">
                <a:effectLst/>
                <a:latin typeface="Arial" panose="020B0604020202020204" pitchFamily="34" charset="0"/>
                <a:ea typeface="Calibri" panose="020F0502020204030204" pitchFamily="34" charset="0"/>
                <a:cs typeface="Times New Roman" panose="02020603050405020304" pitchFamily="18" charset="0"/>
              </a:rPr>
              <a:t>Su propósito es acelerar el intercambio de datos dentro de una red de área local grande.</a:t>
            </a:r>
          </a:p>
          <a:p>
            <a:pPr marL="285750" indent="-285750" algn="just">
              <a:lnSpc>
                <a:spcPct val="107000"/>
              </a:lnSpc>
              <a:spcAft>
                <a:spcPts val="800"/>
              </a:spcAft>
              <a:buFont typeface="Arial" panose="020B0604020202020204" pitchFamily="34" charset="0"/>
              <a:buChar char="•"/>
            </a:pPr>
            <a:r>
              <a:rPr lang="es-ES" sz="1400" dirty="0">
                <a:latin typeface="Arial" panose="020B0604020202020204" pitchFamily="34" charset="0"/>
                <a:ea typeface="Calibri" panose="020F0502020204030204" pitchFamily="34" charset="0"/>
                <a:cs typeface="Times New Roman" panose="02020603050405020304" pitchFamily="18" charset="0"/>
              </a:rPr>
              <a:t>Mezclan la tecnología de conmutación de capa 2 más la tecnología de reenvío de capa 3.</a:t>
            </a:r>
            <a:endParaRPr lang="es-ES" sz="1400" dirty="0">
              <a:effectLst/>
              <a:latin typeface="Arial" panose="020B0604020202020204" pitchFamily="34" charset="0"/>
              <a:ea typeface="Calibri" panose="020F0502020204030204" pitchFamily="34" charset="0"/>
              <a:cs typeface="Times New Roman" panose="02020603050405020304" pitchFamily="18" charset="0"/>
            </a:endParaRPr>
          </a:p>
          <a:p>
            <a:pPr marL="285750" indent="-285750" algn="just">
              <a:lnSpc>
                <a:spcPct val="107000"/>
              </a:lnSpc>
              <a:spcAft>
                <a:spcPts val="800"/>
              </a:spcAft>
              <a:buFont typeface="Arial" panose="020B0604020202020204" pitchFamily="34" charset="0"/>
              <a:buChar char="•"/>
            </a:pPr>
            <a:r>
              <a:rPr lang="es-ES" sz="1400" dirty="0">
                <a:effectLst/>
                <a:latin typeface="Arial" panose="020B0604020202020204" pitchFamily="34" charset="0"/>
                <a:ea typeface="Calibri" panose="020F0502020204030204" pitchFamily="34" charset="0"/>
                <a:cs typeface="Times New Roman" panose="02020603050405020304" pitchFamily="18" charset="0"/>
              </a:rPr>
              <a:t>Generalmente, se implementan en las capas de </a:t>
            </a:r>
            <a:r>
              <a:rPr lang="es-ES" sz="1400" b="1" dirty="0">
                <a:solidFill>
                  <a:srgbClr val="00B0F0"/>
                </a:solidFill>
                <a:effectLst/>
                <a:latin typeface="Arial" panose="020B0604020202020204" pitchFamily="34" charset="0"/>
                <a:ea typeface="Calibri" panose="020F0502020204030204" pitchFamily="34" charset="0"/>
                <a:cs typeface="Times New Roman" panose="02020603050405020304" pitchFamily="18" charset="0"/>
              </a:rPr>
              <a:t>distribución y núcleo </a:t>
            </a:r>
            <a:r>
              <a:rPr lang="es-ES" sz="1400" dirty="0">
                <a:effectLst/>
                <a:latin typeface="Arial" panose="020B0604020202020204" pitchFamily="34" charset="0"/>
                <a:ea typeface="Calibri" panose="020F0502020204030204" pitchFamily="34" charset="0"/>
                <a:cs typeface="Times New Roman" panose="02020603050405020304" pitchFamily="18" charset="0"/>
              </a:rPr>
              <a:t>de la red de una organización. </a:t>
            </a:r>
            <a:endParaRPr lang="es-MX" sz="1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Imagen 7">
            <a:extLst>
              <a:ext uri="{FF2B5EF4-FFF2-40B4-BE49-F238E27FC236}">
                <a16:creationId xmlns:a16="http://schemas.microsoft.com/office/drawing/2014/main" id="{B769AB4E-1200-8E3B-92A1-5979B5A9CE2B}"/>
              </a:ext>
            </a:extLst>
          </p:cNvPr>
          <p:cNvPicPr>
            <a:picLocks noChangeAspect="1"/>
          </p:cNvPicPr>
          <p:nvPr/>
        </p:nvPicPr>
        <p:blipFill>
          <a:blip r:embed="rId3"/>
          <a:stretch>
            <a:fillRect/>
          </a:stretch>
        </p:blipFill>
        <p:spPr>
          <a:xfrm>
            <a:off x="4267725" y="2097832"/>
            <a:ext cx="4186600" cy="3281925"/>
          </a:xfrm>
          <a:prstGeom prst="rect">
            <a:avLst/>
          </a:prstGeom>
        </p:spPr>
      </p:pic>
    </p:spTree>
    <p:extLst>
      <p:ext uri="{BB962C8B-B14F-4D97-AF65-F5344CB8AC3E}">
        <p14:creationId xmlns:p14="http://schemas.microsoft.com/office/powerpoint/2010/main" val="2162137854"/>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Redes convergentes</a:t>
            </a:r>
            <a:r>
              <a:rPr lang="en-US" dirty="0"/>
              <a:t>
</a:t>
            </a:r>
            <a:r>
              <a:rPr lang="es-ES" sz="2800" dirty="0"/>
              <a:t>Switches</a:t>
            </a:r>
            <a:endParaRPr lang="es-ES" sz="2800" dirty="0">
              <a:solidFill>
                <a:srgbClr val="00B0F0"/>
              </a:solidFill>
              <a:latin typeface="Arial" charset="0"/>
            </a:endParaRPr>
          </a:p>
        </p:txBody>
      </p:sp>
      <p:sp>
        <p:nvSpPr>
          <p:cNvPr id="3" name="Content Placeholder 2"/>
          <p:cNvSpPr>
            <a:spLocks noGrp="1"/>
          </p:cNvSpPr>
          <p:nvPr>
            <p:ph idx="1"/>
          </p:nvPr>
        </p:nvSpPr>
        <p:spPr>
          <a:xfrm>
            <a:off x="193868" y="1774556"/>
            <a:ext cx="3081174" cy="3607178"/>
          </a:xfrm>
        </p:spPr>
        <p:txBody>
          <a:bodyPr/>
          <a:lstStyle/>
          <a:p>
            <a:pPr marL="0" indent="0">
              <a:buNone/>
            </a:pPr>
            <a:r>
              <a:rPr lang="es-ES" sz="2000" dirty="0"/>
              <a:t>Los switches trabajan con una velocidad de entre 100 y 1000 millones de bits por segundo.</a:t>
            </a:r>
          </a:p>
          <a:p>
            <a:r>
              <a:rPr lang="es-ES" sz="2000" b="1" dirty="0" err="1">
                <a:solidFill>
                  <a:srgbClr val="00B0F0"/>
                </a:solidFill>
              </a:rPr>
              <a:t>FastEthernet</a:t>
            </a:r>
            <a:r>
              <a:rPr lang="es-ES" sz="2000" dirty="0"/>
              <a:t> trabaja con velocidades de </a:t>
            </a:r>
            <a:r>
              <a:rPr lang="es-ES" sz="2000" b="1" dirty="0"/>
              <a:t>100 Mbps.</a:t>
            </a:r>
          </a:p>
          <a:p>
            <a:r>
              <a:rPr lang="es-ES" sz="2000" b="1" dirty="0" err="1">
                <a:solidFill>
                  <a:srgbClr val="00B0F0"/>
                </a:solidFill>
              </a:rPr>
              <a:t>GigabitEthernet</a:t>
            </a:r>
            <a:r>
              <a:rPr lang="es-ES" sz="2000" dirty="0"/>
              <a:t> trabaja con velocidades de </a:t>
            </a:r>
            <a:r>
              <a:rPr lang="es-ES" sz="2000" b="1" dirty="0"/>
              <a:t>1000 Mbps</a:t>
            </a:r>
            <a:r>
              <a:rPr lang="es-ES" sz="2000" dirty="0"/>
              <a:t>.</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275042" y="1774556"/>
            <a:ext cx="5371527" cy="4305300"/>
          </a:xfrm>
          <a:prstGeom prst="rect">
            <a:avLst/>
          </a:prstGeom>
          <a:ln>
            <a:solidFill>
              <a:schemeClr val="tx1"/>
            </a:solidFill>
          </a:ln>
        </p:spPr>
      </p:pic>
      <p:sp>
        <p:nvSpPr>
          <p:cNvPr id="2" name="Rectángulo: esquinas redondeadas 1">
            <a:extLst>
              <a:ext uri="{FF2B5EF4-FFF2-40B4-BE49-F238E27FC236}">
                <a16:creationId xmlns:a16="http://schemas.microsoft.com/office/drawing/2014/main" id="{DFD239F3-15E1-8E90-D61B-1C5139843E40}"/>
              </a:ext>
            </a:extLst>
          </p:cNvPr>
          <p:cNvSpPr/>
          <p:nvPr/>
        </p:nvSpPr>
        <p:spPr bwMode="auto">
          <a:xfrm>
            <a:off x="6083307" y="1903471"/>
            <a:ext cx="2563262" cy="1867974"/>
          </a:xfrm>
          <a:prstGeom prst="roundRect">
            <a:avLst/>
          </a:prstGeom>
          <a:noFill/>
          <a:ln w="47625" cap="flat" cmpd="sng" algn="ctr">
            <a:solidFill>
              <a:srgbClr val="FF0000"/>
            </a:solid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780235177"/>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71843" y="489894"/>
            <a:ext cx="8772157" cy="838200"/>
          </a:xfrm>
        </p:spPr>
        <p:txBody>
          <a:bodyPr/>
          <a:lstStyle/>
          <a:p>
            <a:pPr eaLnBrk="1" hangingPunct="1"/>
            <a:r>
              <a:rPr lang="es-ES" sz="1800" dirty="0"/>
              <a:t>Hardware</a:t>
            </a:r>
            <a:r>
              <a:rPr lang="en-US" dirty="0"/>
              <a:t>
</a:t>
            </a:r>
            <a:r>
              <a:rPr lang="es-ES" sz="2800" dirty="0" err="1"/>
              <a:t>Routers</a:t>
            </a:r>
            <a:endParaRPr lang="es-ES" sz="2800" dirty="0">
              <a:solidFill>
                <a:srgbClr val="00B0F0"/>
              </a:solidFill>
              <a:latin typeface="Arial" charset="0"/>
            </a:endParaRPr>
          </a:p>
        </p:txBody>
      </p:sp>
      <p:sp>
        <p:nvSpPr>
          <p:cNvPr id="2" name="Content Placeholder 3">
            <a:extLst>
              <a:ext uri="{FF2B5EF4-FFF2-40B4-BE49-F238E27FC236}">
                <a16:creationId xmlns:a16="http://schemas.microsoft.com/office/drawing/2014/main" id="{19921835-146E-870D-CFDF-82B46B94FC31}"/>
              </a:ext>
            </a:extLst>
          </p:cNvPr>
          <p:cNvSpPr>
            <a:spLocks noGrp="1"/>
          </p:cNvSpPr>
          <p:nvPr>
            <p:ph idx="1"/>
          </p:nvPr>
        </p:nvSpPr>
        <p:spPr>
          <a:xfrm>
            <a:off x="371843" y="1452867"/>
            <a:ext cx="8593926" cy="2344218"/>
          </a:xfrm>
        </p:spPr>
        <p:txBody>
          <a:bodyPr/>
          <a:lstStyle/>
          <a:p>
            <a:pPr algn="l" rtl="0">
              <a:buFont typeface="Wingdings" panose="05000000000000000000" pitchFamily="2" charset="2"/>
              <a:buChar char="q"/>
            </a:pPr>
            <a:r>
              <a:rPr lang="es-419" sz="1600" dirty="0">
                <a:solidFill>
                  <a:srgbClr val="000000"/>
                </a:solidFill>
              </a:rPr>
              <a:t>Usan la </a:t>
            </a:r>
            <a:r>
              <a:rPr lang="es-419" sz="1600" b="1" dirty="0">
                <a:solidFill>
                  <a:srgbClr val="00B0F0"/>
                </a:solidFill>
              </a:rPr>
              <a:t>dirección IP del destino </a:t>
            </a:r>
            <a:r>
              <a:rPr lang="es-419" sz="1600" dirty="0">
                <a:solidFill>
                  <a:srgbClr val="000000"/>
                </a:solidFill>
              </a:rPr>
              <a:t>para enrutar paquetes hacia el destino correcto. </a:t>
            </a:r>
          </a:p>
          <a:p>
            <a:pPr marL="506412" lvl="1" indent="-285750"/>
            <a:r>
              <a:rPr lang="es-ES" sz="1600" dirty="0">
                <a:solidFill>
                  <a:srgbClr val="000000"/>
                </a:solidFill>
              </a:rPr>
              <a:t>Ellos seleccionan ruta alternas si un enlace falla.</a:t>
            </a:r>
          </a:p>
          <a:p>
            <a:pPr marL="506412" lvl="1" indent="-285750"/>
            <a:r>
              <a:rPr lang="es-ES" sz="1600" dirty="0">
                <a:solidFill>
                  <a:srgbClr val="000000"/>
                </a:solidFill>
              </a:rPr>
              <a:t>Todos los hosts en una red especifican la dirección IP de la interfaz del ruteador local como su puerta de enlace predeterminada.</a:t>
            </a:r>
          </a:p>
          <a:p>
            <a:pPr>
              <a:buFont typeface="Wingdings" panose="05000000000000000000" pitchFamily="2" charset="2"/>
              <a:buChar char="q"/>
            </a:pPr>
            <a:r>
              <a:rPr lang="es-ES" sz="1600" dirty="0">
                <a:solidFill>
                  <a:srgbClr val="000000"/>
                </a:solidFill>
              </a:rPr>
              <a:t>Ofrecen contención de broadcast limitando estos a la red local.</a:t>
            </a:r>
            <a:endParaRPr lang="es-419" sz="1600" dirty="0">
              <a:solidFill>
                <a:srgbClr val="000000"/>
              </a:solidFill>
            </a:endParaRPr>
          </a:p>
          <a:p>
            <a:pPr algn="l">
              <a:buFont typeface="Wingdings" panose="05000000000000000000" pitchFamily="2" charset="2"/>
              <a:buChar char="q"/>
            </a:pPr>
            <a:r>
              <a:rPr lang="es-419" sz="1600" dirty="0">
                <a:solidFill>
                  <a:srgbClr val="000000"/>
                </a:solidFill>
              </a:rPr>
              <a:t>Interconectan sitios separados geográficamente. </a:t>
            </a:r>
          </a:p>
          <a:p>
            <a:pPr algn="l">
              <a:buFont typeface="Wingdings" panose="05000000000000000000" pitchFamily="2" charset="2"/>
              <a:buChar char="q"/>
            </a:pPr>
            <a:r>
              <a:rPr lang="es-419" sz="1600" dirty="0">
                <a:solidFill>
                  <a:srgbClr val="000000"/>
                </a:solidFill>
              </a:rPr>
              <a:t>Brinda</a:t>
            </a:r>
            <a:r>
              <a:rPr lang="es-ES" sz="1600" dirty="0">
                <a:solidFill>
                  <a:srgbClr val="000000"/>
                </a:solidFill>
              </a:rPr>
              <a:t>n seguridad mejorada, mediante el uso de ACL para filtrar el trafico no deseado.</a:t>
            </a:r>
            <a:endParaRPr lang="es-419" sz="1600" dirty="0">
              <a:solidFill>
                <a:srgbClr val="000000"/>
              </a:solidFill>
            </a:endParaRPr>
          </a:p>
        </p:txBody>
      </p:sp>
      <p:pic>
        <p:nvPicPr>
          <p:cNvPr id="5" name="Imagen 4" descr="Diagrama&#10;&#10;Descripción generada automáticamente">
            <a:extLst>
              <a:ext uri="{FF2B5EF4-FFF2-40B4-BE49-F238E27FC236}">
                <a16:creationId xmlns:a16="http://schemas.microsoft.com/office/drawing/2014/main" id="{94CA3636-F854-4842-EF07-7D2D9756719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831060" y="3797085"/>
            <a:ext cx="5251666" cy="2800059"/>
          </a:xfrm>
          <a:prstGeom prst="rect">
            <a:avLst/>
          </a:prstGeom>
        </p:spPr>
      </p:pic>
    </p:spTree>
    <p:extLst>
      <p:ext uri="{BB962C8B-B14F-4D97-AF65-F5344CB8AC3E}">
        <p14:creationId xmlns:p14="http://schemas.microsoft.com/office/powerpoint/2010/main" val="287561500"/>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pPr rtl="0"/>
            <a:r>
              <a:rPr lang="es-419" sz="1600" dirty="0"/>
              <a:t>Redes escalables</a:t>
            </a:r>
            <a:br>
              <a:rPr lang="en-US" dirty="0"/>
            </a:br>
            <a:r>
              <a:rPr lang="es-419" sz="2400" dirty="0"/>
              <a:t>Reducen el tamaño del dominio de errores</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69"/>
            <a:ext cx="8280057" cy="3073946"/>
          </a:xfrm>
        </p:spPr>
        <p:txBody>
          <a:bodyPr vert="horz" wrap="square" lIns="91420" tIns="45710" rIns="91420" bIns="45710" numCol="1" anchor="t" anchorCtr="0" compatLnSpc="1">
            <a:prstTxWarp prst="textNoShape">
              <a:avLst/>
            </a:prstTxWarp>
            <a:noAutofit/>
          </a:bodyPr>
          <a:lstStyle/>
          <a:p>
            <a:pPr marL="0" indent="0" algn="l"/>
            <a:r>
              <a:rPr lang="es-419" sz="1600" dirty="0">
                <a:solidFill>
                  <a:srgbClr val="000000"/>
                </a:solidFill>
              </a:rPr>
              <a:t>Una red bien diseñada controla el tráfico y limita el tamaño de los dominios de error (es decir, el área de una red que se ve afectada cuando la red experimenta problemas).</a:t>
            </a:r>
          </a:p>
          <a:p>
            <a:pPr marL="285750" indent="-285750" algn="l">
              <a:buFont typeface="Arial" panose="020B0604020202020204" pitchFamily="34" charset="0"/>
              <a:buChar char="•"/>
            </a:pPr>
            <a:r>
              <a:rPr lang="es-419" sz="1600" dirty="0">
                <a:solidFill>
                  <a:srgbClr val="000000"/>
                </a:solidFill>
              </a:rPr>
              <a:t>En el modelo de diseño jerárquico, los dominios de error se terminan en la capa de distribución. </a:t>
            </a:r>
          </a:p>
          <a:p>
            <a:pPr marL="285750" indent="-285750" algn="l">
              <a:buFont typeface="Arial" panose="020B0604020202020204" pitchFamily="34" charset="0"/>
              <a:buChar char="•"/>
            </a:pPr>
            <a:r>
              <a:rPr lang="es-ES" sz="1600" dirty="0">
                <a:solidFill>
                  <a:srgbClr val="000000"/>
                </a:solidFill>
              </a:rPr>
              <a:t>Cada </a:t>
            </a:r>
            <a:r>
              <a:rPr lang="es-ES" sz="1600" dirty="0" err="1">
                <a:solidFill>
                  <a:srgbClr val="000000"/>
                </a:solidFill>
              </a:rPr>
              <a:t>router</a:t>
            </a:r>
            <a:r>
              <a:rPr lang="es-ES" sz="1600" dirty="0">
                <a:solidFill>
                  <a:srgbClr val="000000"/>
                </a:solidFill>
              </a:rPr>
              <a:t> funciona como una puerta de enlace para un número limitado de usuarios de la capa de acceso.</a:t>
            </a:r>
          </a:p>
          <a:p>
            <a:pPr marL="0" indent="0" algn="l"/>
            <a:endParaRPr lang="en-CA" sz="1600" dirty="0">
              <a:solidFill>
                <a:srgbClr val="000000"/>
              </a:solidFill>
            </a:endParaRPr>
          </a:p>
          <a:p>
            <a:pPr marL="0" indent="0" algn="l"/>
            <a:r>
              <a:rPr lang="es-419" sz="1600" dirty="0">
                <a:solidFill>
                  <a:srgbClr val="000000"/>
                </a:solidFill>
              </a:rPr>
              <a:t>Los </a:t>
            </a:r>
            <a:r>
              <a:rPr lang="es-419" sz="1600" dirty="0" err="1">
                <a:solidFill>
                  <a:srgbClr val="000000"/>
                </a:solidFill>
              </a:rPr>
              <a:t>routers</a:t>
            </a:r>
            <a:r>
              <a:rPr lang="es-419" sz="1600" dirty="0">
                <a:solidFill>
                  <a:srgbClr val="000000"/>
                </a:solidFill>
              </a:rPr>
              <a:t>, o </a:t>
            </a:r>
            <a:r>
              <a:rPr lang="es-419" sz="1600" dirty="0" err="1">
                <a:solidFill>
                  <a:srgbClr val="000000"/>
                </a:solidFill>
              </a:rPr>
              <a:t>switches</a:t>
            </a:r>
            <a:r>
              <a:rPr lang="es-419" sz="1600" dirty="0">
                <a:solidFill>
                  <a:srgbClr val="000000"/>
                </a:solidFill>
              </a:rPr>
              <a:t> multicapa, generalmente se implementan en pares en una configuración denominada bloque de </a:t>
            </a:r>
            <a:r>
              <a:rPr lang="es-419" sz="1600" dirty="0" err="1">
                <a:solidFill>
                  <a:srgbClr val="000000"/>
                </a:solidFill>
              </a:rPr>
              <a:t>switch</a:t>
            </a:r>
            <a:r>
              <a:rPr lang="es-419" sz="1600" dirty="0">
                <a:solidFill>
                  <a:srgbClr val="000000"/>
                </a:solidFill>
              </a:rPr>
              <a:t> de edificio o departamento. </a:t>
            </a:r>
          </a:p>
          <a:p>
            <a:pPr marL="285750" indent="-285750" algn="l">
              <a:buFont typeface="Arial" panose="020B0604020202020204" pitchFamily="34" charset="0"/>
              <a:buChar char="•"/>
            </a:pPr>
            <a:r>
              <a:rPr lang="es-419" sz="1600" dirty="0">
                <a:solidFill>
                  <a:srgbClr val="000000"/>
                </a:solidFill>
              </a:rPr>
              <a:t>Cada bloque de </a:t>
            </a:r>
            <a:r>
              <a:rPr lang="es-419" sz="1600" dirty="0" err="1">
                <a:solidFill>
                  <a:srgbClr val="000000"/>
                </a:solidFill>
              </a:rPr>
              <a:t>switches</a:t>
            </a:r>
            <a:r>
              <a:rPr lang="es-419" sz="1600" dirty="0">
                <a:solidFill>
                  <a:srgbClr val="000000"/>
                </a:solidFill>
              </a:rPr>
              <a:t> funciona de manera independiente. </a:t>
            </a:r>
          </a:p>
          <a:p>
            <a:pPr marL="285750" indent="-285750" algn="l">
              <a:buFont typeface="Arial" panose="020B0604020202020204" pitchFamily="34" charset="0"/>
              <a:buChar char="•"/>
            </a:pPr>
            <a:r>
              <a:rPr lang="es-419" sz="1600" dirty="0">
                <a:solidFill>
                  <a:srgbClr val="000000"/>
                </a:solidFill>
              </a:rPr>
              <a:t>Como resultado, la falla de un único dispositivo no desactiva la red.</a:t>
            </a:r>
          </a:p>
          <a:p>
            <a:pPr marL="0" indent="0" algn="l"/>
            <a:endParaRPr lang="en-US" sz="1600" dirty="0">
              <a:solidFill>
                <a:srgbClr val="000000"/>
              </a:solidFill>
            </a:endParaRPr>
          </a:p>
        </p:txBody>
      </p:sp>
    </p:spTree>
    <p:extLst>
      <p:ext uri="{BB962C8B-B14F-4D97-AF65-F5344CB8AC3E}">
        <p14:creationId xmlns:p14="http://schemas.microsoft.com/office/powerpoint/2010/main" val="3526540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http://schemas.openxmlformats.org/drawingml/2006/chart" xmlns:c15="http://schemas.microsoft.com/office/drawing/2012/chart"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pPr rtl="0"/>
            <a:r>
              <a:rPr lang="es-419" sz="1600"/>
              <a:t>Las redes escalables</a:t>
            </a:r>
            <a:br>
              <a:rPr lang="en-US" dirty="0"/>
            </a:br>
            <a:r>
              <a:rPr lang="es-419" sz="2400"/>
              <a:t>aumentan el ancho de banda</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712669"/>
            <a:ext cx="8280057" cy="628650"/>
          </a:xfrm>
        </p:spPr>
        <p:txBody>
          <a:bodyPr/>
          <a:lstStyle/>
          <a:p>
            <a:pPr marL="0" indent="0" algn="l"/>
            <a:r>
              <a:rPr lang="es-ES" sz="1600" dirty="0">
                <a:solidFill>
                  <a:srgbClr val="000000"/>
                </a:solidFill>
              </a:rPr>
              <a:t>EtherChannel es una forma de agregación de enlaces que permite que el administrador de redes aumente la cantidad de ancho de banda entre los dispositivos mediante la creación de un enlace lógico fuera de varios enlaces físicos.</a:t>
            </a:r>
            <a:r>
              <a:rPr lang="es-419" sz="1600" dirty="0">
                <a:solidFill>
                  <a:srgbClr val="000000"/>
                </a:solidFill>
              </a:rPr>
              <a:t>.</a:t>
            </a:r>
          </a:p>
        </p:txBody>
      </p:sp>
      <p:sp>
        <p:nvSpPr>
          <p:cNvPr id="5" name="Content Placeholder 3">
            <a:extLst>
              <a:ext uri="{FF2B5EF4-FFF2-40B4-BE49-F238E27FC236}">
                <a16:creationId xmlns:a16="http://schemas.microsoft.com/office/drawing/2014/main" id="{EC767F96-94C4-4A72-A459-32533F3212EA}"/>
              </a:ext>
            </a:extLst>
          </p:cNvPr>
          <p:cNvSpPr txBox="1">
            <a:spLocks/>
          </p:cNvSpPr>
          <p:nvPr/>
        </p:nvSpPr>
        <p:spPr>
          <a:xfrm>
            <a:off x="431972" y="2533919"/>
            <a:ext cx="4635329" cy="2611413"/>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a:buFont typeface="Arial" panose="020B0604020202020204" pitchFamily="34" charset="0"/>
              <a:buChar char="•"/>
            </a:pPr>
            <a:r>
              <a:rPr lang="es-419" sz="1600" dirty="0">
                <a:solidFill>
                  <a:srgbClr val="000000"/>
                </a:solidFill>
              </a:rPr>
              <a:t>EtherChannel combina los puertos de </a:t>
            </a:r>
            <a:r>
              <a:rPr lang="es-419" sz="1600" dirty="0" err="1">
                <a:solidFill>
                  <a:srgbClr val="000000"/>
                </a:solidFill>
              </a:rPr>
              <a:t>switch</a:t>
            </a:r>
            <a:r>
              <a:rPr lang="es-419" sz="1600" dirty="0">
                <a:solidFill>
                  <a:srgbClr val="000000"/>
                </a:solidFill>
              </a:rPr>
              <a:t> existentes en un enlace lógico mediante una interfaz de canal de puerto. </a:t>
            </a:r>
          </a:p>
          <a:p>
            <a:pPr marL="285750" indent="-285750" algn="l">
              <a:buFont typeface="Arial" panose="020B0604020202020204" pitchFamily="34" charset="0"/>
              <a:buChar char="•"/>
            </a:pPr>
            <a:r>
              <a:rPr lang="es-ES" sz="1600" dirty="0">
                <a:solidFill>
                  <a:srgbClr val="000000"/>
                </a:solidFill>
              </a:rPr>
              <a:t>La mayoría de las tareas de configuración se realizan en la interfaz EtherChannel en lugar de en cada puerto individual, lo que asegura la coherencia de configuración en todos los enlaces.</a:t>
            </a:r>
          </a:p>
          <a:p>
            <a:pPr marL="285750" indent="-285750" algn="l">
              <a:buFont typeface="Arial" panose="020B0604020202020204" pitchFamily="34" charset="0"/>
              <a:buChar char="•"/>
            </a:pPr>
            <a:r>
              <a:rPr lang="es-419" sz="1600" dirty="0">
                <a:solidFill>
                  <a:srgbClr val="000000"/>
                </a:solidFill>
              </a:rPr>
              <a:t>EtherChannel puede equilibrar la carga entre enlaces.</a:t>
            </a:r>
          </a:p>
        </p:txBody>
      </p:sp>
      <p:pic>
        <p:nvPicPr>
          <p:cNvPr id="2" name="Picture 1">
            <a:extLst>
              <a:ext uri="{FF2B5EF4-FFF2-40B4-BE49-F238E27FC236}">
                <a16:creationId xmlns:a16="http://schemas.microsoft.com/office/drawing/2014/main" id="{2D379AB6-120E-4FD1-99F8-6ADA915805BE}"/>
              </a:ext>
            </a:extLst>
          </p:cNvPr>
          <p:cNvPicPr>
            <a:picLocks noChangeAspect="1"/>
          </p:cNvPicPr>
          <p:nvPr/>
        </p:nvPicPr>
        <p:blipFill>
          <a:blip r:embed="rId3"/>
          <a:stretch>
            <a:fillRect/>
          </a:stretch>
        </p:blipFill>
        <p:spPr>
          <a:xfrm>
            <a:off x="5196088" y="2740466"/>
            <a:ext cx="3644728" cy="2198316"/>
          </a:xfrm>
          <a:prstGeom prst="rect">
            <a:avLst/>
          </a:prstGeom>
        </p:spPr>
      </p:pic>
    </p:spTree>
    <p:extLst>
      <p:ext uri="{BB962C8B-B14F-4D97-AF65-F5344CB8AC3E}">
        <p14:creationId xmlns:p14="http://schemas.microsoft.com/office/powerpoint/2010/main" val="98050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pPr rtl="0"/>
            <a:r>
              <a:rPr lang="es-419" sz="1600"/>
              <a:t>Redes escalables</a:t>
            </a:r>
            <a:br>
              <a:rPr lang="en-US" dirty="0"/>
            </a:br>
            <a:r>
              <a:rPr lang="es-419" sz="2400"/>
              <a:t>Expandir la capa de acceso</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589087"/>
            <a:ext cx="8280057" cy="869920"/>
          </a:xfrm>
        </p:spPr>
        <p:txBody>
          <a:bodyPr/>
          <a:lstStyle/>
          <a:p>
            <a:pPr marL="0" indent="0" algn="l"/>
            <a:r>
              <a:rPr lang="es-ES" sz="1600" dirty="0">
                <a:solidFill>
                  <a:srgbClr val="000000"/>
                </a:solidFill>
              </a:rPr>
              <a:t>Una opción cada vez más popular para extender la conectividad de la capa de acceso es a través de la conexión inalámbrica</a:t>
            </a:r>
            <a:r>
              <a:rPr lang="es-419" sz="1600" dirty="0">
                <a:solidFill>
                  <a:srgbClr val="000000"/>
                </a:solidFill>
              </a:rPr>
              <a:t>. </a:t>
            </a:r>
          </a:p>
          <a:p>
            <a:pPr marL="285750" indent="-285750" algn="l">
              <a:buFont typeface="Arial" panose="020B0604020202020204" pitchFamily="34" charset="0"/>
              <a:buChar char="•"/>
            </a:pPr>
            <a:r>
              <a:rPr lang="es-ES" sz="1400" dirty="0">
                <a:solidFill>
                  <a:srgbClr val="000000"/>
                </a:solidFill>
              </a:rPr>
              <a:t>Las LAN inalámbricas (WLAN) brindan una mayor flexibilidad, costos reducidos y la capacidad de crecer y adaptarse a los cambiantes requisitos comerciales y de red.</a:t>
            </a:r>
            <a:endParaRPr lang="es-419" sz="1400" dirty="0">
              <a:solidFill>
                <a:srgbClr val="000000"/>
              </a:solidFill>
            </a:endParaRPr>
          </a:p>
        </p:txBody>
      </p:sp>
      <p:sp>
        <p:nvSpPr>
          <p:cNvPr id="5" name="Content Placeholder 3">
            <a:extLst>
              <a:ext uri="{FF2B5EF4-FFF2-40B4-BE49-F238E27FC236}">
                <a16:creationId xmlns:a16="http://schemas.microsoft.com/office/drawing/2014/main" id="{002A9BEE-B866-4503-8FF5-F03851763D0A}"/>
              </a:ext>
            </a:extLst>
          </p:cNvPr>
          <p:cNvSpPr txBox="1">
            <a:spLocks/>
          </p:cNvSpPr>
          <p:nvPr/>
        </p:nvSpPr>
        <p:spPr>
          <a:xfrm>
            <a:off x="355772" y="2582589"/>
            <a:ext cx="4692478"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58835" lvl="1" indent="-285750">
              <a:buFont typeface="Arial" panose="020B0604020202020204" pitchFamily="34" charset="0"/>
              <a:buChar char="•"/>
            </a:pPr>
            <a:r>
              <a:rPr lang="es-419" dirty="0">
                <a:solidFill>
                  <a:srgbClr val="000000"/>
                </a:solidFill>
              </a:rPr>
              <a:t>Para comunicarse de forma inalámbrica, los dispositivos finales requieren una NIC inalámbrica para conectarse a un enrutador inalámbrico o a un punto de acceso inalámbrico (AP).</a:t>
            </a:r>
          </a:p>
          <a:p>
            <a:pPr marL="358835" lvl="1" indent="-285750">
              <a:buFont typeface="Arial" panose="020B0604020202020204" pitchFamily="34" charset="0"/>
              <a:buChar char="•"/>
            </a:pPr>
            <a:endParaRPr lang="en-CA" dirty="0">
              <a:solidFill>
                <a:srgbClr val="000000"/>
              </a:solidFill>
            </a:endParaRPr>
          </a:p>
          <a:p>
            <a:pPr marL="73085" lvl="1" indent="0">
              <a:buNone/>
            </a:pPr>
            <a:r>
              <a:rPr lang="es-419" sz="1600" dirty="0">
                <a:solidFill>
                  <a:srgbClr val="000000"/>
                </a:solidFill>
              </a:rPr>
              <a:t>A la hora de implementar una red inalámbrica se incluyen las siguientes consideraciones:</a:t>
            </a:r>
          </a:p>
          <a:p>
            <a:pPr marL="358835" lvl="1" indent="-285750"/>
            <a:r>
              <a:rPr lang="es-419" dirty="0">
                <a:solidFill>
                  <a:srgbClr val="000000"/>
                </a:solidFill>
              </a:rPr>
              <a:t>Tipos de dispositivos inalámbricos que se conectan a la WLAN</a:t>
            </a:r>
          </a:p>
          <a:p>
            <a:pPr marL="358835" lvl="1" indent="-285750"/>
            <a:r>
              <a:rPr lang="es-419" dirty="0">
                <a:solidFill>
                  <a:srgbClr val="000000"/>
                </a:solidFill>
              </a:rPr>
              <a:t>Requisitos de cobertura inalámbrica</a:t>
            </a:r>
          </a:p>
          <a:p>
            <a:pPr marL="358835" lvl="1" indent="-285750"/>
            <a:r>
              <a:rPr lang="es-419" dirty="0">
                <a:solidFill>
                  <a:srgbClr val="000000"/>
                </a:solidFill>
              </a:rPr>
              <a:t>Consideraciones de interferencia</a:t>
            </a:r>
          </a:p>
          <a:p>
            <a:pPr marL="358835" lvl="1" indent="-285750"/>
            <a:r>
              <a:rPr lang="es-419" dirty="0">
                <a:solidFill>
                  <a:srgbClr val="000000"/>
                </a:solidFill>
              </a:rPr>
              <a:t>Consideraciones sobre seguridad</a:t>
            </a:r>
          </a:p>
        </p:txBody>
      </p:sp>
      <p:pic>
        <p:nvPicPr>
          <p:cNvPr id="2" name="Picture 1">
            <a:extLst>
              <a:ext uri="{FF2B5EF4-FFF2-40B4-BE49-F238E27FC236}">
                <a16:creationId xmlns:a16="http://schemas.microsoft.com/office/drawing/2014/main" id="{4CA2BAF4-03E1-4755-A8D5-9E3B5393DEEE}"/>
              </a:ext>
            </a:extLst>
          </p:cNvPr>
          <p:cNvPicPr>
            <a:picLocks noChangeAspect="1"/>
          </p:cNvPicPr>
          <p:nvPr/>
        </p:nvPicPr>
        <p:blipFill>
          <a:blip r:embed="rId3"/>
          <a:stretch>
            <a:fillRect/>
          </a:stretch>
        </p:blipFill>
        <p:spPr>
          <a:xfrm>
            <a:off x="5384422" y="2762594"/>
            <a:ext cx="3175206" cy="2550165"/>
          </a:xfrm>
          <a:prstGeom prst="rect">
            <a:avLst/>
          </a:prstGeom>
        </p:spPr>
      </p:pic>
    </p:spTree>
    <p:extLst>
      <p:ext uri="{BB962C8B-B14F-4D97-AF65-F5344CB8AC3E}">
        <p14:creationId xmlns:p14="http://schemas.microsoft.com/office/powerpoint/2010/main" val="109105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7251"/>
            <a:ext cx="8345488" cy="731837"/>
          </a:xfrm>
        </p:spPr>
        <p:txBody>
          <a:bodyPr/>
          <a:lstStyle/>
          <a:p>
            <a:pPr rtl="0"/>
            <a:r>
              <a:rPr lang="es-419" sz="1600"/>
              <a:t>Redes escalables</a:t>
            </a:r>
            <a:br>
              <a:rPr lang="en-US" dirty="0"/>
            </a:br>
            <a:r>
              <a:rPr lang="es-419" sz="2400"/>
              <a:t>sintonizan protocolos de enrutamiento</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2" y="1589088"/>
            <a:ext cx="8280057" cy="559635"/>
          </a:xfrm>
        </p:spPr>
        <p:txBody>
          <a:bodyPr/>
          <a:lstStyle/>
          <a:p>
            <a:pPr marL="0" indent="0" algn="l"/>
            <a:r>
              <a:rPr lang="es-ES" sz="1600" dirty="0">
                <a:solidFill>
                  <a:srgbClr val="000000"/>
                </a:solidFill>
              </a:rPr>
              <a:t>Los protocolos de enrutamiento avanzados, como Open </a:t>
            </a:r>
            <a:r>
              <a:rPr lang="es-ES" sz="1600" dirty="0" err="1">
                <a:solidFill>
                  <a:srgbClr val="000000"/>
                </a:solidFill>
              </a:rPr>
              <a:t>Shortest</a:t>
            </a:r>
            <a:r>
              <a:rPr lang="es-ES" sz="1600" dirty="0">
                <a:solidFill>
                  <a:srgbClr val="000000"/>
                </a:solidFill>
              </a:rPr>
              <a:t> </a:t>
            </a:r>
            <a:r>
              <a:rPr lang="es-ES" sz="1600" dirty="0" err="1">
                <a:solidFill>
                  <a:srgbClr val="000000"/>
                </a:solidFill>
              </a:rPr>
              <a:t>Path</a:t>
            </a:r>
            <a:r>
              <a:rPr lang="es-ES" sz="1600" dirty="0">
                <a:solidFill>
                  <a:srgbClr val="000000"/>
                </a:solidFill>
              </a:rPr>
              <a:t> </a:t>
            </a:r>
            <a:r>
              <a:rPr lang="es-ES" sz="1600" dirty="0" err="1">
                <a:solidFill>
                  <a:srgbClr val="000000"/>
                </a:solidFill>
              </a:rPr>
              <a:t>First</a:t>
            </a:r>
            <a:r>
              <a:rPr lang="es-ES" sz="1600" dirty="0">
                <a:solidFill>
                  <a:srgbClr val="000000"/>
                </a:solidFill>
              </a:rPr>
              <a:t> (OSPF) se utilizan en redes grandes.</a:t>
            </a:r>
            <a:endParaRPr lang="es-419" sz="1600" dirty="0">
              <a:solidFill>
                <a:srgbClr val="000000"/>
              </a:solidFill>
            </a:endParaRPr>
          </a:p>
        </p:txBody>
      </p:sp>
      <p:sp>
        <p:nvSpPr>
          <p:cNvPr id="5" name="Content Placeholder 3">
            <a:extLst>
              <a:ext uri="{FF2B5EF4-FFF2-40B4-BE49-F238E27FC236}">
                <a16:creationId xmlns:a16="http://schemas.microsoft.com/office/drawing/2014/main" id="{37396B99-1213-47B6-A222-0AFB22F94578}"/>
              </a:ext>
            </a:extLst>
          </p:cNvPr>
          <p:cNvSpPr txBox="1">
            <a:spLocks/>
          </p:cNvSpPr>
          <p:nvPr/>
        </p:nvSpPr>
        <p:spPr>
          <a:xfrm>
            <a:off x="431971" y="2250763"/>
            <a:ext cx="3355670" cy="3355002"/>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285750" indent="-285750" algn="l">
              <a:buFont typeface="Arial" panose="020B0604020202020204" pitchFamily="34" charset="0"/>
              <a:buChar char="•"/>
            </a:pPr>
            <a:r>
              <a:rPr lang="es-419" sz="1400" dirty="0">
                <a:solidFill>
                  <a:srgbClr val="000000"/>
                </a:solidFill>
              </a:rPr>
              <a:t>OSPF es un protocolo de enrutamiento de estado de vínculo que utiliza áreas para admitir redes jerárquicas. </a:t>
            </a:r>
          </a:p>
          <a:p>
            <a:pPr marL="285750" indent="-285750" algn="l">
              <a:buFont typeface="Arial" panose="020B0604020202020204" pitchFamily="34" charset="0"/>
              <a:buChar char="•"/>
            </a:pPr>
            <a:r>
              <a:rPr lang="es-ES" sz="1400" dirty="0">
                <a:solidFill>
                  <a:srgbClr val="000000"/>
                </a:solidFill>
              </a:rPr>
              <a:t>OSPF </a:t>
            </a:r>
            <a:r>
              <a:rPr lang="es-ES" sz="1400" dirty="0" err="1">
                <a:solidFill>
                  <a:srgbClr val="000000"/>
                </a:solidFill>
              </a:rPr>
              <a:t>routers</a:t>
            </a:r>
            <a:r>
              <a:rPr lang="es-ES" sz="1400" dirty="0">
                <a:solidFill>
                  <a:srgbClr val="000000"/>
                </a:solidFill>
              </a:rPr>
              <a:t> establecen y mantienen adyacencias con OSPF </a:t>
            </a:r>
            <a:r>
              <a:rPr lang="es-ES" sz="1400" dirty="0" err="1">
                <a:solidFill>
                  <a:srgbClr val="000000"/>
                </a:solidFill>
              </a:rPr>
              <a:t>routers</a:t>
            </a:r>
            <a:r>
              <a:rPr lang="es-ES" sz="1400" dirty="0">
                <a:solidFill>
                  <a:srgbClr val="000000"/>
                </a:solidFill>
              </a:rPr>
              <a:t> vecinos conectados.</a:t>
            </a:r>
          </a:p>
          <a:p>
            <a:pPr marL="285750" indent="-285750" algn="l">
              <a:buFont typeface="Arial" panose="020B0604020202020204" pitchFamily="34" charset="0"/>
              <a:buChar char="•"/>
            </a:pPr>
            <a:r>
              <a:rPr lang="es-419" sz="1400" dirty="0">
                <a:solidFill>
                  <a:srgbClr val="000000"/>
                </a:solidFill>
              </a:rPr>
              <a:t>Los </a:t>
            </a:r>
            <a:r>
              <a:rPr lang="es-419" sz="1400" dirty="0" err="1">
                <a:solidFill>
                  <a:srgbClr val="000000"/>
                </a:solidFill>
              </a:rPr>
              <a:t>routers</a:t>
            </a:r>
            <a:r>
              <a:rPr lang="es-419" sz="1400" dirty="0">
                <a:solidFill>
                  <a:srgbClr val="000000"/>
                </a:solidFill>
              </a:rPr>
              <a:t> OSPF sincronizan su base de datos de estado de vínculo. </a:t>
            </a:r>
          </a:p>
          <a:p>
            <a:pPr marL="285750" indent="-285750" algn="l">
              <a:buFont typeface="Arial" panose="020B0604020202020204" pitchFamily="34" charset="0"/>
              <a:buChar char="•"/>
            </a:pPr>
            <a:r>
              <a:rPr lang="es-419" sz="1400" dirty="0">
                <a:solidFill>
                  <a:srgbClr val="000000"/>
                </a:solidFill>
              </a:rPr>
              <a:t>Cuando se produce un cambio de red, se envían actualizaciones de estado de vínculo, informando a otros enrutadores OSPF del cambio y estableciendo una nueva mejor ruta, si hay una disponible.</a:t>
            </a:r>
          </a:p>
        </p:txBody>
      </p:sp>
      <p:pic>
        <p:nvPicPr>
          <p:cNvPr id="2" name="Picture 1">
            <a:extLst>
              <a:ext uri="{FF2B5EF4-FFF2-40B4-BE49-F238E27FC236}">
                <a16:creationId xmlns:a16="http://schemas.microsoft.com/office/drawing/2014/main" id="{CE04BCCA-ED46-4706-8611-C818C2BDEB7E}"/>
              </a:ext>
            </a:extLst>
          </p:cNvPr>
          <p:cNvPicPr>
            <a:picLocks noChangeAspect="1"/>
          </p:cNvPicPr>
          <p:nvPr/>
        </p:nvPicPr>
        <p:blipFill>
          <a:blip r:embed="rId3"/>
          <a:stretch>
            <a:fillRect/>
          </a:stretch>
        </p:blipFill>
        <p:spPr>
          <a:xfrm>
            <a:off x="3787640" y="2250763"/>
            <a:ext cx="5245370" cy="2679838"/>
          </a:xfrm>
          <a:prstGeom prst="rect">
            <a:avLst/>
          </a:prstGeom>
        </p:spPr>
      </p:pic>
    </p:spTree>
    <p:extLst>
      <p:ext uri="{BB962C8B-B14F-4D97-AF65-F5344CB8AC3E}">
        <p14:creationId xmlns:p14="http://schemas.microsoft.com/office/powerpoint/2010/main" val="142166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E975517C-2F81-911A-8E52-326716DED17C}"/>
              </a:ext>
            </a:extLst>
          </p:cNvPr>
          <p:cNvSpPr txBox="1">
            <a:spLocks/>
          </p:cNvSpPr>
          <p:nvPr/>
        </p:nvSpPr>
        <p:spPr>
          <a:xfrm>
            <a:off x="587289" y="2714989"/>
            <a:ext cx="1547988" cy="142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5875" lvl="1" indent="0" rtl="0">
              <a:lnSpc>
                <a:spcPct val="100000"/>
              </a:lnSpc>
              <a:spcBef>
                <a:spcPts val="300"/>
              </a:spcBef>
              <a:spcAft>
                <a:spcPts val="300"/>
              </a:spcAft>
              <a:buSzPct val="90000"/>
              <a:buNone/>
            </a:pPr>
            <a:r>
              <a:rPr lang="es-419" sz="1800" dirty="0">
                <a:solidFill>
                  <a:srgbClr val="000000"/>
                </a:solidFill>
              </a:rPr>
              <a:t>Existen dos marcos de diseño jerárquico:</a:t>
            </a:r>
          </a:p>
        </p:txBody>
      </p:sp>
      <p:sp>
        <p:nvSpPr>
          <p:cNvPr id="8" name="Rectangle 7">
            <a:extLst>
              <a:ext uri="{FF2B5EF4-FFF2-40B4-BE49-F238E27FC236}">
                <a16:creationId xmlns:a16="http://schemas.microsoft.com/office/drawing/2014/main" id="{BE316AB4-9022-6DA0-1745-94794360DAFB}"/>
              </a:ext>
            </a:extLst>
          </p:cNvPr>
          <p:cNvSpPr/>
          <p:nvPr/>
        </p:nvSpPr>
        <p:spPr>
          <a:xfrm>
            <a:off x="2438996" y="2318808"/>
            <a:ext cx="2942012" cy="2587063"/>
          </a:xfrm>
          <a:prstGeom prst="rect">
            <a:avLst/>
          </a:prstGeom>
          <a:noFill/>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t"/>
          <a:lstStyle/>
          <a:p>
            <a:pPr algn="ctr" rtl="0"/>
            <a:r>
              <a:rPr lang="es-419" sz="1200" b="1">
                <a:solidFill>
                  <a:srgbClr val="000000"/>
                </a:solidFill>
              </a:rPr>
              <a:t>Capa de tres niveles</a:t>
            </a:r>
          </a:p>
        </p:txBody>
      </p:sp>
      <p:pic>
        <p:nvPicPr>
          <p:cNvPr id="9" name="Picture 1">
            <a:extLst>
              <a:ext uri="{FF2B5EF4-FFF2-40B4-BE49-F238E27FC236}">
                <a16:creationId xmlns:a16="http://schemas.microsoft.com/office/drawing/2014/main" id="{F6087080-75EB-48D8-6628-85245DB876A5}"/>
              </a:ext>
            </a:extLst>
          </p:cNvPr>
          <p:cNvPicPr>
            <a:picLocks noChangeAspect="1"/>
          </p:cNvPicPr>
          <p:nvPr/>
        </p:nvPicPr>
        <p:blipFill>
          <a:blip r:embed="rId3"/>
          <a:stretch>
            <a:fillRect/>
          </a:stretch>
        </p:blipFill>
        <p:spPr>
          <a:xfrm>
            <a:off x="2568813" y="2559236"/>
            <a:ext cx="2682378" cy="2322632"/>
          </a:xfrm>
          <a:prstGeom prst="rect">
            <a:avLst/>
          </a:prstGeom>
        </p:spPr>
      </p:pic>
      <p:sp>
        <p:nvSpPr>
          <p:cNvPr id="10" name="Rectangle 9">
            <a:extLst>
              <a:ext uri="{FF2B5EF4-FFF2-40B4-BE49-F238E27FC236}">
                <a16:creationId xmlns:a16="http://schemas.microsoft.com/office/drawing/2014/main" id="{CEB9572B-84B7-A76B-2724-D86CFE7B3CEF}"/>
              </a:ext>
            </a:extLst>
          </p:cNvPr>
          <p:cNvSpPr/>
          <p:nvPr/>
        </p:nvSpPr>
        <p:spPr>
          <a:xfrm>
            <a:off x="5709198" y="2309858"/>
            <a:ext cx="2942012" cy="2587063"/>
          </a:xfrm>
          <a:prstGeom prst="rect">
            <a:avLst/>
          </a:prstGeom>
          <a:noFill/>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t"/>
          <a:lstStyle/>
          <a:p>
            <a:pPr algn="ctr" rtl="0"/>
            <a:r>
              <a:rPr lang="es-419" sz="1200" b="1">
                <a:solidFill>
                  <a:srgbClr val="000000"/>
                </a:solidFill>
              </a:rPr>
              <a:t>Capa de dos niveles</a:t>
            </a:r>
          </a:p>
        </p:txBody>
      </p:sp>
      <p:pic>
        <p:nvPicPr>
          <p:cNvPr id="11" name="Picture 4">
            <a:extLst>
              <a:ext uri="{FF2B5EF4-FFF2-40B4-BE49-F238E27FC236}">
                <a16:creationId xmlns:a16="http://schemas.microsoft.com/office/drawing/2014/main" id="{25049C9B-7D51-8B5B-163D-33EFD3AB857C}"/>
              </a:ext>
            </a:extLst>
          </p:cNvPr>
          <p:cNvPicPr>
            <a:picLocks noChangeAspect="1"/>
          </p:cNvPicPr>
          <p:nvPr/>
        </p:nvPicPr>
        <p:blipFill>
          <a:blip r:embed="rId4"/>
          <a:stretch>
            <a:fillRect/>
          </a:stretch>
        </p:blipFill>
        <p:spPr>
          <a:xfrm>
            <a:off x="5916245" y="2894533"/>
            <a:ext cx="2640466" cy="1987335"/>
          </a:xfrm>
          <a:prstGeom prst="rect">
            <a:avLst/>
          </a:prstGeom>
        </p:spPr>
      </p:pic>
      <p:sp>
        <p:nvSpPr>
          <p:cNvPr id="13" name="Rectangle 2">
            <a:extLst>
              <a:ext uri="{FF2B5EF4-FFF2-40B4-BE49-F238E27FC236}">
                <a16:creationId xmlns:a16="http://schemas.microsoft.com/office/drawing/2014/main" id="{90BC002E-2E22-B329-8BC7-FA7A22E9E3A5}"/>
              </a:ext>
            </a:extLst>
          </p:cNvPr>
          <p:cNvSpPr txBox="1">
            <a:spLocks noChangeArrowheads="1"/>
          </p:cNvSpPr>
          <p:nvPr/>
        </p:nvSpPr>
        <p:spPr bwMode="auto">
          <a:xfrm>
            <a:off x="395887" y="671228"/>
            <a:ext cx="874811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s-ES" sz="1800" kern="0"/>
              <a:t>Redes jerárquicas</a:t>
            </a:r>
            <a:r>
              <a:rPr lang="en-US" kern="0"/>
              <a:t>
</a:t>
            </a:r>
            <a:r>
              <a:rPr lang="es-ES" sz="2800" kern="0"/>
              <a:t>Jerarquía en las redes</a:t>
            </a:r>
            <a:endParaRPr lang="es-ES" sz="2800" kern="0" dirty="0">
              <a:solidFill>
                <a:srgbClr val="00B0F0"/>
              </a:solidFill>
              <a:latin typeface="Arial" charset="0"/>
            </a:endParaRPr>
          </a:p>
        </p:txBody>
      </p:sp>
    </p:spTree>
    <p:extLst>
      <p:ext uri="{BB962C8B-B14F-4D97-AF65-F5344CB8AC3E}">
        <p14:creationId xmlns:p14="http://schemas.microsoft.com/office/powerpoint/2010/main" val="4137340475"/>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3">
            <a:extLst>
              <a:ext uri="{FF2B5EF4-FFF2-40B4-BE49-F238E27FC236}">
                <a16:creationId xmlns:a16="http://schemas.microsoft.com/office/drawing/2014/main" id="{E975517C-2F81-911A-8E52-326716DED17C}"/>
              </a:ext>
            </a:extLst>
          </p:cNvPr>
          <p:cNvSpPr txBox="1">
            <a:spLocks/>
          </p:cNvSpPr>
          <p:nvPr/>
        </p:nvSpPr>
        <p:spPr>
          <a:xfrm>
            <a:off x="308801" y="1841273"/>
            <a:ext cx="3783145" cy="4211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5875" lvl="1" indent="0" rtl="0">
              <a:lnSpc>
                <a:spcPct val="100000"/>
              </a:lnSpc>
              <a:spcBef>
                <a:spcPts val="300"/>
              </a:spcBef>
              <a:spcAft>
                <a:spcPts val="300"/>
              </a:spcAft>
              <a:buSzPct val="90000"/>
              <a:buNone/>
            </a:pPr>
            <a:r>
              <a:rPr lang="es-419" sz="1800" dirty="0">
                <a:solidFill>
                  <a:srgbClr val="000000"/>
                </a:solidFill>
              </a:rPr>
              <a:t>En casa podemos tener un diseño de red de </a:t>
            </a:r>
            <a:r>
              <a:rPr lang="es-419" sz="1800" b="1" dirty="0">
                <a:solidFill>
                  <a:srgbClr val="00B0F0"/>
                </a:solidFill>
              </a:rPr>
              <a:t>dos niveles </a:t>
            </a:r>
            <a:r>
              <a:rPr lang="es-419" sz="1800" dirty="0">
                <a:solidFill>
                  <a:srgbClr val="000000"/>
                </a:solidFill>
              </a:rPr>
              <a:t>solamente: </a:t>
            </a:r>
            <a:r>
              <a:rPr lang="es-419" sz="1800" b="1" dirty="0">
                <a:solidFill>
                  <a:srgbClr val="FF0000"/>
                </a:solidFill>
              </a:rPr>
              <a:t> Nivel de acceso y de distribución </a:t>
            </a:r>
            <a:r>
              <a:rPr lang="es-419" sz="1800" dirty="0">
                <a:solidFill>
                  <a:srgbClr val="000000"/>
                </a:solidFill>
              </a:rPr>
              <a:t>con un equipo el </a:t>
            </a:r>
            <a:r>
              <a:rPr lang="es-419" sz="1800" dirty="0" err="1">
                <a:solidFill>
                  <a:srgbClr val="000000"/>
                </a:solidFill>
              </a:rPr>
              <a:t>router</a:t>
            </a:r>
            <a:r>
              <a:rPr lang="es-419" sz="1800" dirty="0">
                <a:solidFill>
                  <a:srgbClr val="000000"/>
                </a:solidFill>
              </a:rPr>
              <a:t> inalámbrico, que funciona como switch y </a:t>
            </a:r>
            <a:r>
              <a:rPr lang="es-419" sz="1800" dirty="0" err="1">
                <a:solidFill>
                  <a:srgbClr val="000000"/>
                </a:solidFill>
              </a:rPr>
              <a:t>router</a:t>
            </a:r>
            <a:r>
              <a:rPr lang="es-419" sz="1800" dirty="0">
                <a:solidFill>
                  <a:srgbClr val="000000"/>
                </a:solidFill>
              </a:rPr>
              <a:t>.</a:t>
            </a:r>
          </a:p>
          <a:p>
            <a:pPr marL="15875" lvl="1" indent="0">
              <a:lnSpc>
                <a:spcPct val="100000"/>
              </a:lnSpc>
              <a:spcBef>
                <a:spcPts val="300"/>
              </a:spcBef>
              <a:spcAft>
                <a:spcPts val="300"/>
              </a:spcAft>
              <a:buSzPct val="90000"/>
              <a:buNone/>
            </a:pPr>
            <a:r>
              <a:rPr lang="es-ES" sz="1800" dirty="0">
                <a:effectLst/>
                <a:latin typeface="Arial" panose="020B0604020202020204" pitchFamily="34" charset="0"/>
                <a:ea typeface="Calibri" panose="020F0502020204030204" pitchFamily="34" charset="0"/>
                <a:cs typeface="Times New Roman" panose="02020603050405020304" pitchFamily="18" charset="0"/>
              </a:rPr>
              <a:t>En casa con solo un equipo tenemos </a:t>
            </a:r>
            <a:r>
              <a:rPr lang="es-ES" sz="1800" b="1" dirty="0">
                <a:effectLst/>
                <a:latin typeface="Arial" panose="020B0604020202020204" pitchFamily="34" charset="0"/>
                <a:ea typeface="Calibri" panose="020F0502020204030204" pitchFamily="34" charset="0"/>
                <a:cs typeface="Times New Roman" panose="02020603050405020304" pitchFamily="18" charset="0"/>
              </a:rPr>
              <a:t>nivel de acceso y distribución, no tenemos un </a:t>
            </a:r>
            <a:r>
              <a:rPr lang="es-ES" sz="1800" b="1" dirty="0" err="1">
                <a:effectLst/>
                <a:latin typeface="Arial" panose="020B0604020202020204" pitchFamily="34" charset="0"/>
                <a:ea typeface="Calibri" panose="020F0502020204030204" pitchFamily="34" charset="0"/>
                <a:cs typeface="Times New Roman" panose="02020603050405020304" pitchFamily="18" charset="0"/>
              </a:rPr>
              <a:t>core</a:t>
            </a:r>
            <a:r>
              <a:rPr lang="es-ES" sz="1800" dirty="0">
                <a:effectLst/>
                <a:latin typeface="Arial" panose="020B0604020202020204" pitchFamily="34" charset="0"/>
                <a:ea typeface="Calibri" panose="020F0502020204030204" pitchFamily="34" charset="0"/>
                <a:cs typeface="Times New Roman" panose="02020603050405020304" pitchFamily="18" charset="0"/>
              </a:rPr>
              <a:t>, ya que no nos conectamos a través de un corporativo, nos conectamos a través de un </a:t>
            </a:r>
            <a:r>
              <a:rPr lang="es-ES" sz="1800" b="1" dirty="0">
                <a:effectLst/>
                <a:latin typeface="Arial" panose="020B0604020202020204" pitchFamily="34" charset="0"/>
                <a:ea typeface="Calibri" panose="020F0502020204030204" pitchFamily="34" charset="0"/>
                <a:cs typeface="Times New Roman" panose="02020603050405020304" pitchFamily="18" charset="0"/>
              </a:rPr>
              <a:t>ISP.</a:t>
            </a:r>
            <a:r>
              <a:rPr lang="es-ES" sz="1800" dirty="0">
                <a:effectLst/>
                <a:latin typeface="Arial" panose="020B0604020202020204" pitchFamily="34" charset="0"/>
                <a:ea typeface="Calibri" panose="020F0502020204030204" pitchFamily="34" charset="0"/>
                <a:cs typeface="Times New Roman" panose="02020603050405020304" pitchFamily="18" charset="0"/>
              </a:rPr>
              <a:t> El ISP nos da el servicio.</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p>
            <a:pPr marL="15875" lvl="1" indent="0" rtl="0">
              <a:lnSpc>
                <a:spcPct val="100000"/>
              </a:lnSpc>
              <a:spcBef>
                <a:spcPts val="300"/>
              </a:spcBef>
              <a:spcAft>
                <a:spcPts val="300"/>
              </a:spcAft>
              <a:buSzPct val="90000"/>
              <a:buNone/>
            </a:pPr>
            <a:endParaRPr lang="es-419" sz="1800" dirty="0">
              <a:solidFill>
                <a:srgbClr val="000000"/>
              </a:solidFill>
            </a:endParaRPr>
          </a:p>
        </p:txBody>
      </p:sp>
      <p:sp>
        <p:nvSpPr>
          <p:cNvPr id="10" name="Rectangle 9">
            <a:extLst>
              <a:ext uri="{FF2B5EF4-FFF2-40B4-BE49-F238E27FC236}">
                <a16:creationId xmlns:a16="http://schemas.microsoft.com/office/drawing/2014/main" id="{CEB9572B-84B7-A76B-2724-D86CFE7B3CEF}"/>
              </a:ext>
            </a:extLst>
          </p:cNvPr>
          <p:cNvSpPr/>
          <p:nvPr/>
        </p:nvSpPr>
        <p:spPr>
          <a:xfrm>
            <a:off x="4572000" y="2157458"/>
            <a:ext cx="3783145" cy="3361599"/>
          </a:xfrm>
          <a:prstGeom prst="rect">
            <a:avLst/>
          </a:prstGeom>
          <a:noFill/>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t"/>
          <a:lstStyle/>
          <a:p>
            <a:pPr algn="ctr" rtl="0"/>
            <a:r>
              <a:rPr lang="es-419" sz="1200" b="1">
                <a:solidFill>
                  <a:srgbClr val="000000"/>
                </a:solidFill>
              </a:rPr>
              <a:t>Capa de dos niveles</a:t>
            </a:r>
          </a:p>
        </p:txBody>
      </p:sp>
      <p:pic>
        <p:nvPicPr>
          <p:cNvPr id="11" name="Picture 4">
            <a:extLst>
              <a:ext uri="{FF2B5EF4-FFF2-40B4-BE49-F238E27FC236}">
                <a16:creationId xmlns:a16="http://schemas.microsoft.com/office/drawing/2014/main" id="{25049C9B-7D51-8B5B-163D-33EFD3AB857C}"/>
              </a:ext>
            </a:extLst>
          </p:cNvPr>
          <p:cNvPicPr>
            <a:picLocks noChangeAspect="1"/>
          </p:cNvPicPr>
          <p:nvPr/>
        </p:nvPicPr>
        <p:blipFill>
          <a:blip r:embed="rId3"/>
          <a:stretch>
            <a:fillRect/>
          </a:stretch>
        </p:blipFill>
        <p:spPr>
          <a:xfrm>
            <a:off x="4751723" y="2549841"/>
            <a:ext cx="3423698" cy="2576831"/>
          </a:xfrm>
          <a:prstGeom prst="rect">
            <a:avLst/>
          </a:prstGeom>
        </p:spPr>
      </p:pic>
      <p:sp>
        <p:nvSpPr>
          <p:cNvPr id="13" name="Rectangle 2">
            <a:extLst>
              <a:ext uri="{FF2B5EF4-FFF2-40B4-BE49-F238E27FC236}">
                <a16:creationId xmlns:a16="http://schemas.microsoft.com/office/drawing/2014/main" id="{90BC002E-2E22-B329-8BC7-FA7A22E9E3A5}"/>
              </a:ext>
            </a:extLst>
          </p:cNvPr>
          <p:cNvSpPr txBox="1">
            <a:spLocks noChangeArrowheads="1"/>
          </p:cNvSpPr>
          <p:nvPr/>
        </p:nvSpPr>
        <p:spPr bwMode="auto">
          <a:xfrm>
            <a:off x="395887" y="671228"/>
            <a:ext cx="8748113"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b" anchorCtr="0" compatLnSpc="1">
            <a:prstTxWarp prst="textNoShape">
              <a:avLst/>
            </a:prstTxWarp>
          </a:bodyPr>
          <a:lst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a:lstStyle>
          <a:p>
            <a:pPr eaLnBrk="1" hangingPunct="1"/>
            <a:r>
              <a:rPr lang="es-ES" sz="1800" kern="0"/>
              <a:t>Redes jerárquicas</a:t>
            </a:r>
            <a:r>
              <a:rPr lang="en-US" kern="0"/>
              <a:t>
</a:t>
            </a:r>
            <a:r>
              <a:rPr lang="es-ES" sz="2800" kern="0"/>
              <a:t>Jerarquía en las redes</a:t>
            </a:r>
            <a:endParaRPr lang="es-ES" sz="2800" kern="0" dirty="0">
              <a:solidFill>
                <a:srgbClr val="00B0F0"/>
              </a:solidFill>
              <a:latin typeface="Arial" charset="0"/>
            </a:endParaRPr>
          </a:p>
        </p:txBody>
      </p:sp>
      <p:pic>
        <p:nvPicPr>
          <p:cNvPr id="3" name="Imagen 2">
            <a:extLst>
              <a:ext uri="{FF2B5EF4-FFF2-40B4-BE49-F238E27FC236}">
                <a16:creationId xmlns:a16="http://schemas.microsoft.com/office/drawing/2014/main" id="{F0A5C479-26E4-60D7-962E-C911B88C2DA9}"/>
              </a:ext>
            </a:extLst>
          </p:cNvPr>
          <p:cNvPicPr>
            <a:picLocks noChangeAspect="1"/>
          </p:cNvPicPr>
          <p:nvPr/>
        </p:nvPicPr>
        <p:blipFill>
          <a:blip r:embed="rId4"/>
          <a:stretch>
            <a:fillRect/>
          </a:stretch>
        </p:blipFill>
        <p:spPr>
          <a:xfrm>
            <a:off x="3400425" y="1176337"/>
            <a:ext cx="2343150" cy="4505325"/>
          </a:xfrm>
          <a:prstGeom prst="rect">
            <a:avLst/>
          </a:prstGeom>
        </p:spPr>
      </p:pic>
    </p:spTree>
    <p:extLst>
      <p:ext uri="{BB962C8B-B14F-4D97-AF65-F5344CB8AC3E}">
        <p14:creationId xmlns:p14="http://schemas.microsoft.com/office/powerpoint/2010/main" val="611440526"/>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604927" y="610316"/>
            <a:ext cx="8772157" cy="838200"/>
          </a:xfrm>
        </p:spPr>
        <p:txBody>
          <a:bodyPr/>
          <a:lstStyle/>
          <a:p>
            <a:pPr eaLnBrk="1" hangingPunct="1"/>
            <a:r>
              <a:rPr lang="es-ES" sz="1800" dirty="0"/>
              <a:t>Redes jerárquicas</a:t>
            </a:r>
            <a:r>
              <a:rPr lang="en-US" dirty="0"/>
              <a:t>
Redes </a:t>
            </a:r>
            <a:r>
              <a:rPr lang="en-US" dirty="0" err="1"/>
              <a:t>conmutadas</a:t>
            </a:r>
            <a:r>
              <a:rPr lang="en-US" dirty="0"/>
              <a:t> sin </a:t>
            </a:r>
            <a:r>
              <a:rPr lang="en-US" dirty="0" err="1"/>
              <a:t>bordes</a:t>
            </a:r>
            <a:endParaRPr lang="es-ES" sz="2800" dirty="0">
              <a:solidFill>
                <a:srgbClr val="00B0F0"/>
              </a:solidFill>
              <a:latin typeface="Arial" charset="0"/>
            </a:endParaRPr>
          </a:p>
        </p:txBody>
      </p:sp>
      <p:sp>
        <p:nvSpPr>
          <p:cNvPr id="6" name="Content Placeholder 3">
            <a:extLst>
              <a:ext uri="{FF2B5EF4-FFF2-40B4-BE49-F238E27FC236}">
                <a16:creationId xmlns:a16="http://schemas.microsoft.com/office/drawing/2014/main" id="{DDD6605F-BA26-BC6F-F0D9-6ACCC5578685}"/>
              </a:ext>
            </a:extLst>
          </p:cNvPr>
          <p:cNvSpPr txBox="1">
            <a:spLocks/>
          </p:cNvSpPr>
          <p:nvPr/>
        </p:nvSpPr>
        <p:spPr bwMode="auto">
          <a:xfrm>
            <a:off x="670837" y="1773455"/>
            <a:ext cx="8345488" cy="634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457200" indent="-228600" algn="l" defTabSz="814388" rtl="0" eaLnBrk="0" fontAlgn="base" hangingPunct="0">
              <a:lnSpc>
                <a:spcPct val="95000"/>
              </a:lnSpc>
              <a:spcBef>
                <a:spcPct val="35000"/>
              </a:spcBef>
              <a:spcAft>
                <a:spcPct val="0"/>
              </a:spcAft>
              <a:buClr>
                <a:srgbClr val="708CA1"/>
              </a:buClr>
              <a:buFont typeface="Arial" panose="020B0604020202020204" pitchFamily="34" charset="0"/>
              <a:buChar cha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15875" lvl="1" indent="0">
              <a:lnSpc>
                <a:spcPct val="100000"/>
              </a:lnSpc>
              <a:spcBef>
                <a:spcPts val="300"/>
              </a:spcBef>
              <a:spcAft>
                <a:spcPts val="300"/>
              </a:spcAft>
              <a:buSzPct val="90000"/>
              <a:buFont typeface="Arial" panose="020B0604020202020204" pitchFamily="34" charset="0"/>
              <a:buNone/>
            </a:pPr>
            <a:r>
              <a:rPr lang="es-419" sz="1800" kern="0" dirty="0">
                <a:solidFill>
                  <a:srgbClr val="000000"/>
                </a:solidFill>
              </a:rPr>
              <a:t>Las redes jerárquicas utilizan un </a:t>
            </a:r>
            <a:r>
              <a:rPr lang="es-419" sz="1800" b="1" kern="0" dirty="0">
                <a:solidFill>
                  <a:srgbClr val="000000"/>
                </a:solidFill>
              </a:rPr>
              <a:t>diseño por niveles </a:t>
            </a:r>
            <a:r>
              <a:rPr lang="es-419" sz="1800" kern="0" dirty="0">
                <a:solidFill>
                  <a:srgbClr val="000000"/>
                </a:solidFill>
              </a:rPr>
              <a:t>de </a:t>
            </a:r>
            <a:r>
              <a:rPr lang="es-419" sz="1800" b="1" kern="0" dirty="0">
                <a:solidFill>
                  <a:srgbClr val="00B0F0"/>
                </a:solidFill>
              </a:rPr>
              <a:t>acceso</a:t>
            </a:r>
            <a:r>
              <a:rPr lang="es-419" sz="1800" kern="0" dirty="0">
                <a:solidFill>
                  <a:srgbClr val="000000"/>
                </a:solidFill>
              </a:rPr>
              <a:t>, </a:t>
            </a:r>
            <a:r>
              <a:rPr lang="es-419" sz="1800" b="1" kern="0" dirty="0">
                <a:solidFill>
                  <a:srgbClr val="00B0F0"/>
                </a:solidFill>
              </a:rPr>
              <a:t>distribución </a:t>
            </a:r>
            <a:r>
              <a:rPr lang="es-419" sz="1800" kern="0" dirty="0">
                <a:solidFill>
                  <a:srgbClr val="000000"/>
                </a:solidFill>
              </a:rPr>
              <a:t>y </a:t>
            </a:r>
            <a:r>
              <a:rPr lang="es-419" sz="1800" b="1" kern="0" dirty="0">
                <a:solidFill>
                  <a:srgbClr val="00B0F0"/>
                </a:solidFill>
              </a:rPr>
              <a:t>capas principales</a:t>
            </a:r>
            <a:r>
              <a:rPr lang="es-419" sz="1800" kern="0" dirty="0">
                <a:solidFill>
                  <a:srgbClr val="000000"/>
                </a:solidFill>
              </a:rPr>
              <a:t>, con cada capa que desempeña un rol bien definido en la red del campus. </a:t>
            </a:r>
          </a:p>
        </p:txBody>
      </p:sp>
      <p:sp>
        <p:nvSpPr>
          <p:cNvPr id="7" name="Content Placeholder 3">
            <a:extLst>
              <a:ext uri="{FF2B5EF4-FFF2-40B4-BE49-F238E27FC236}">
                <a16:creationId xmlns:a16="http://schemas.microsoft.com/office/drawing/2014/main" id="{E975517C-2F81-911A-8E52-326716DED17C}"/>
              </a:ext>
            </a:extLst>
          </p:cNvPr>
          <p:cNvSpPr txBox="1">
            <a:spLocks/>
          </p:cNvSpPr>
          <p:nvPr/>
        </p:nvSpPr>
        <p:spPr>
          <a:xfrm>
            <a:off x="604927" y="3022508"/>
            <a:ext cx="1547988" cy="1428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5875" lvl="1" indent="0" rtl="0">
              <a:lnSpc>
                <a:spcPct val="100000"/>
              </a:lnSpc>
              <a:spcBef>
                <a:spcPts val="300"/>
              </a:spcBef>
              <a:spcAft>
                <a:spcPts val="300"/>
              </a:spcAft>
              <a:buSzPct val="90000"/>
              <a:buNone/>
            </a:pPr>
            <a:r>
              <a:rPr lang="es-419" sz="1800" dirty="0">
                <a:solidFill>
                  <a:srgbClr val="000000"/>
                </a:solidFill>
              </a:rPr>
              <a:t>Existen dos marcos de diseño jerárquico:</a:t>
            </a:r>
          </a:p>
        </p:txBody>
      </p:sp>
      <p:sp>
        <p:nvSpPr>
          <p:cNvPr id="8" name="Rectangle 7">
            <a:extLst>
              <a:ext uri="{FF2B5EF4-FFF2-40B4-BE49-F238E27FC236}">
                <a16:creationId xmlns:a16="http://schemas.microsoft.com/office/drawing/2014/main" id="{BE316AB4-9022-6DA0-1745-94794360DAFB}"/>
              </a:ext>
            </a:extLst>
          </p:cNvPr>
          <p:cNvSpPr/>
          <p:nvPr/>
        </p:nvSpPr>
        <p:spPr>
          <a:xfrm>
            <a:off x="2689367" y="2699808"/>
            <a:ext cx="2942012" cy="2587063"/>
          </a:xfrm>
          <a:prstGeom prst="rect">
            <a:avLst/>
          </a:prstGeom>
          <a:noFill/>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t"/>
          <a:lstStyle/>
          <a:p>
            <a:pPr algn="ctr" rtl="0"/>
            <a:r>
              <a:rPr lang="es-419" sz="1200" b="1">
                <a:solidFill>
                  <a:srgbClr val="000000"/>
                </a:solidFill>
              </a:rPr>
              <a:t>Capa de tres niveles</a:t>
            </a:r>
          </a:p>
        </p:txBody>
      </p:sp>
      <p:pic>
        <p:nvPicPr>
          <p:cNvPr id="9" name="Picture 1">
            <a:extLst>
              <a:ext uri="{FF2B5EF4-FFF2-40B4-BE49-F238E27FC236}">
                <a16:creationId xmlns:a16="http://schemas.microsoft.com/office/drawing/2014/main" id="{F6087080-75EB-48D8-6628-85245DB876A5}"/>
              </a:ext>
            </a:extLst>
          </p:cNvPr>
          <p:cNvPicPr>
            <a:picLocks noChangeAspect="1"/>
          </p:cNvPicPr>
          <p:nvPr/>
        </p:nvPicPr>
        <p:blipFill>
          <a:blip r:embed="rId3"/>
          <a:stretch>
            <a:fillRect/>
          </a:stretch>
        </p:blipFill>
        <p:spPr>
          <a:xfrm>
            <a:off x="2855632" y="2953571"/>
            <a:ext cx="2682378" cy="2322632"/>
          </a:xfrm>
          <a:prstGeom prst="rect">
            <a:avLst/>
          </a:prstGeom>
        </p:spPr>
      </p:pic>
      <p:sp>
        <p:nvSpPr>
          <p:cNvPr id="10" name="Rectangle 9">
            <a:extLst>
              <a:ext uri="{FF2B5EF4-FFF2-40B4-BE49-F238E27FC236}">
                <a16:creationId xmlns:a16="http://schemas.microsoft.com/office/drawing/2014/main" id="{CEB9572B-84B7-A76B-2724-D86CFE7B3CEF}"/>
              </a:ext>
            </a:extLst>
          </p:cNvPr>
          <p:cNvSpPr/>
          <p:nvPr/>
        </p:nvSpPr>
        <p:spPr>
          <a:xfrm>
            <a:off x="5959569" y="2690858"/>
            <a:ext cx="2942012" cy="2587063"/>
          </a:xfrm>
          <a:prstGeom prst="rect">
            <a:avLst/>
          </a:prstGeom>
          <a:noFill/>
          <a:ln>
            <a:solidFill>
              <a:schemeClr val="accent1"/>
            </a:solidFill>
          </a:ln>
        </p:spPr>
        <p:style>
          <a:lnRef idx="0">
            <a:schemeClr val="accent5"/>
          </a:lnRef>
          <a:fillRef idx="3">
            <a:schemeClr val="accent5"/>
          </a:fillRef>
          <a:effectRef idx="3">
            <a:schemeClr val="accent5"/>
          </a:effectRef>
          <a:fontRef idx="minor">
            <a:schemeClr val="lt1"/>
          </a:fontRef>
        </p:style>
        <p:txBody>
          <a:bodyPr rtlCol="0" anchor="t"/>
          <a:lstStyle/>
          <a:p>
            <a:pPr algn="ctr" rtl="0"/>
            <a:r>
              <a:rPr lang="es-419" sz="1200" b="1">
                <a:solidFill>
                  <a:srgbClr val="000000"/>
                </a:solidFill>
              </a:rPr>
              <a:t>Capa de dos niveles</a:t>
            </a:r>
          </a:p>
        </p:txBody>
      </p:sp>
      <p:pic>
        <p:nvPicPr>
          <p:cNvPr id="11" name="Picture 4">
            <a:extLst>
              <a:ext uri="{FF2B5EF4-FFF2-40B4-BE49-F238E27FC236}">
                <a16:creationId xmlns:a16="http://schemas.microsoft.com/office/drawing/2014/main" id="{25049C9B-7D51-8B5B-163D-33EFD3AB857C}"/>
              </a:ext>
            </a:extLst>
          </p:cNvPr>
          <p:cNvPicPr>
            <a:picLocks noChangeAspect="1"/>
          </p:cNvPicPr>
          <p:nvPr/>
        </p:nvPicPr>
        <p:blipFill>
          <a:blip r:embed="rId4"/>
          <a:stretch>
            <a:fillRect/>
          </a:stretch>
        </p:blipFill>
        <p:spPr>
          <a:xfrm>
            <a:off x="6166616" y="3275533"/>
            <a:ext cx="2640466" cy="1987335"/>
          </a:xfrm>
          <a:prstGeom prst="rect">
            <a:avLst/>
          </a:prstGeom>
        </p:spPr>
      </p:pic>
    </p:spTree>
    <p:extLst>
      <p:ext uri="{BB962C8B-B14F-4D97-AF65-F5344CB8AC3E}">
        <p14:creationId xmlns:p14="http://schemas.microsoft.com/office/powerpoint/2010/main" val="4204080589"/>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593975" y="774439"/>
            <a:ext cx="8772157" cy="838200"/>
          </a:xfrm>
        </p:spPr>
        <p:txBody>
          <a:bodyPr/>
          <a:lstStyle/>
          <a:p>
            <a:pPr eaLnBrk="1" hangingPunct="1"/>
            <a:r>
              <a:rPr lang="es-ES" sz="1800" dirty="0"/>
              <a:t>Redes conmutadas</a:t>
            </a:r>
            <a:r>
              <a:rPr lang="en-US" dirty="0"/>
              <a:t>
</a:t>
            </a:r>
            <a:r>
              <a:rPr lang="es-ES" sz="2800" dirty="0" err="1"/>
              <a:t>Switches</a:t>
            </a:r>
            <a:endParaRPr lang="es-ES" sz="2800" dirty="0">
              <a:solidFill>
                <a:srgbClr val="00B0F0"/>
              </a:solidFill>
              <a:latin typeface="Arial" charset="0"/>
            </a:endParaRPr>
          </a:p>
        </p:txBody>
      </p:sp>
      <p:sp>
        <p:nvSpPr>
          <p:cNvPr id="8" name="Content Placeholder 1"/>
          <p:cNvSpPr>
            <a:spLocks noGrp="1"/>
          </p:cNvSpPr>
          <p:nvPr>
            <p:ph idx="1"/>
          </p:nvPr>
        </p:nvSpPr>
        <p:spPr>
          <a:xfrm>
            <a:off x="593975" y="2455606"/>
            <a:ext cx="2106695" cy="973394"/>
          </a:xfrm>
        </p:spPr>
        <p:txBody>
          <a:bodyPr/>
          <a:lstStyle/>
          <a:p>
            <a:pPr marL="0" indent="0">
              <a:buNone/>
            </a:pPr>
            <a:r>
              <a:rPr lang="es-ES" sz="2000" b="1" dirty="0"/>
              <a:t>Switches de </a:t>
            </a:r>
          </a:p>
          <a:p>
            <a:pPr marL="0" indent="0">
              <a:buNone/>
            </a:pPr>
            <a:r>
              <a:rPr lang="es-ES" sz="2000" b="1" dirty="0"/>
              <a:t>configuración </a:t>
            </a:r>
          </a:p>
          <a:p>
            <a:pPr marL="0" indent="0">
              <a:buNone/>
            </a:pPr>
            <a:r>
              <a:rPr lang="es-ES" sz="2000" b="1" dirty="0"/>
              <a:t>fija</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01021" y="1612639"/>
            <a:ext cx="5203704" cy="43787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4686226"/>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521039" y="792111"/>
            <a:ext cx="8772157" cy="838200"/>
          </a:xfrm>
        </p:spPr>
        <p:txBody>
          <a:bodyPr/>
          <a:lstStyle/>
          <a:p>
            <a:pPr eaLnBrk="1" hangingPunct="1"/>
            <a:r>
              <a:rPr lang="es-ES" sz="1800" dirty="0"/>
              <a:t>Redes conmutadas</a:t>
            </a:r>
            <a:r>
              <a:rPr lang="en-US" dirty="0"/>
              <a:t>
</a:t>
            </a:r>
            <a:r>
              <a:rPr lang="es-ES" sz="2800" dirty="0" err="1"/>
              <a:t>Switches</a:t>
            </a:r>
            <a:endParaRPr lang="es-ES" sz="2800" dirty="0">
              <a:solidFill>
                <a:srgbClr val="00B0F0"/>
              </a:solidFill>
              <a:latin typeface="Arial" charset="0"/>
            </a:endParaRPr>
          </a:p>
        </p:txBody>
      </p:sp>
      <p:sp>
        <p:nvSpPr>
          <p:cNvPr id="8" name="Content Placeholder 1"/>
          <p:cNvSpPr>
            <a:spLocks noGrp="1"/>
          </p:cNvSpPr>
          <p:nvPr>
            <p:ph idx="1"/>
          </p:nvPr>
        </p:nvSpPr>
        <p:spPr>
          <a:xfrm>
            <a:off x="593975" y="2418735"/>
            <a:ext cx="3137367" cy="973394"/>
          </a:xfrm>
        </p:spPr>
        <p:txBody>
          <a:bodyPr/>
          <a:lstStyle/>
          <a:p>
            <a:pPr marL="0" indent="0">
              <a:buNone/>
            </a:pPr>
            <a:r>
              <a:rPr lang="es-ES" sz="2000" b="1" dirty="0"/>
              <a:t>Plataforma</a:t>
            </a:r>
          </a:p>
          <a:p>
            <a:pPr marL="0" indent="0">
              <a:buNone/>
            </a:pPr>
            <a:r>
              <a:rPr lang="es-ES" sz="2000" b="1" dirty="0"/>
              <a:t>Modular</a:t>
            </a:r>
          </a:p>
        </p:txBody>
      </p:sp>
      <p:pic>
        <p:nvPicPr>
          <p:cNvPr id="4098"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2689264" y="1630311"/>
            <a:ext cx="5440076" cy="4490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5776324"/>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Redes convergentes</a:t>
            </a:r>
            <a:r>
              <a:rPr lang="en-US" dirty="0"/>
              <a:t>
</a:t>
            </a:r>
            <a:r>
              <a:rPr lang="es-ES" sz="2800" dirty="0" err="1"/>
              <a:t>Routers</a:t>
            </a:r>
            <a:endParaRPr lang="es-ES" sz="2800" dirty="0">
              <a:solidFill>
                <a:srgbClr val="00B0F0"/>
              </a:solidFill>
              <a:latin typeface="Arial" charset="0"/>
            </a:endParaRPr>
          </a:p>
        </p:txBody>
      </p:sp>
      <p:sp>
        <p:nvSpPr>
          <p:cNvPr id="3" name="Content Placeholder 2"/>
          <p:cNvSpPr>
            <a:spLocks noGrp="1"/>
          </p:cNvSpPr>
          <p:nvPr>
            <p:ph idx="1"/>
          </p:nvPr>
        </p:nvSpPr>
        <p:spPr>
          <a:xfrm>
            <a:off x="193868" y="1774556"/>
            <a:ext cx="3081174" cy="3607178"/>
          </a:xfrm>
        </p:spPr>
        <p:txBody>
          <a:bodyPr/>
          <a:lstStyle/>
          <a:p>
            <a:r>
              <a:rPr lang="es-ES" sz="2000" dirty="0" err="1"/>
              <a:t>Routers</a:t>
            </a:r>
            <a:r>
              <a:rPr lang="es-ES" sz="2000" dirty="0"/>
              <a:t> inalámbricos</a:t>
            </a:r>
          </a:p>
          <a:p>
            <a:r>
              <a:rPr lang="es-ES" sz="2000" dirty="0" err="1"/>
              <a:t>Routers</a:t>
            </a:r>
            <a:r>
              <a:rPr lang="es-ES" sz="2000" dirty="0"/>
              <a:t> alámbricos</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7543" y="1858399"/>
            <a:ext cx="5371527" cy="4305300"/>
          </a:xfrm>
          <a:prstGeom prst="rect">
            <a:avLst/>
          </a:prstGeom>
          <a:ln>
            <a:solidFill>
              <a:schemeClr val="tx1"/>
            </a:solidFill>
          </a:ln>
        </p:spPr>
      </p:pic>
      <p:sp>
        <p:nvSpPr>
          <p:cNvPr id="2" name="Rectángulo: esquinas redondeadas 1">
            <a:extLst>
              <a:ext uri="{FF2B5EF4-FFF2-40B4-BE49-F238E27FC236}">
                <a16:creationId xmlns:a16="http://schemas.microsoft.com/office/drawing/2014/main" id="{DFD239F3-15E1-8E90-D61B-1C5139843E40}"/>
              </a:ext>
            </a:extLst>
          </p:cNvPr>
          <p:cNvSpPr/>
          <p:nvPr/>
        </p:nvSpPr>
        <p:spPr bwMode="auto">
          <a:xfrm>
            <a:off x="3397543" y="1968786"/>
            <a:ext cx="2720228" cy="1862985"/>
          </a:xfrm>
          <a:prstGeom prst="roundRect">
            <a:avLst/>
          </a:prstGeom>
          <a:noFill/>
          <a:ln w="47625" cap="flat" cmpd="sng" algn="ctr">
            <a:solidFill>
              <a:srgbClr val="FF0000"/>
            </a:solid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315392910"/>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03242" y="2263774"/>
            <a:ext cx="4513006" cy="1526562"/>
          </a:xfrm>
        </p:spPr>
        <p:txBody>
          <a:bodyPr/>
          <a:lstStyle/>
          <a:p>
            <a:pPr eaLnBrk="1" hangingPunct="1"/>
            <a:r>
              <a:rPr lang="es-ES" sz="2400" dirty="0"/>
              <a:t>4.2 En entorno de los </a:t>
            </a:r>
            <a:r>
              <a:rPr lang="es-ES" sz="2400" dirty="0" err="1"/>
              <a:t>switches</a:t>
            </a:r>
            <a:endParaRPr lang="es-ES" sz="2400" dirty="0">
              <a:solidFill>
                <a:srgbClr val="00B0F0"/>
              </a:solidFill>
            </a:endParaRPr>
          </a:p>
        </p:txBody>
      </p:sp>
    </p:spTree>
    <p:extLst>
      <p:ext uri="{BB962C8B-B14F-4D97-AF65-F5344CB8AC3E}">
        <p14:creationId xmlns:p14="http://schemas.microsoft.com/office/powerpoint/2010/main" val="1565692449"/>
      </p:ext>
    </p:extLst>
  </p:cSld>
  <p:clrMapOvr>
    <a:masterClrMapping/>
  </p:clrMapOvr>
  <p:transition>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588150" y="1119478"/>
            <a:ext cx="8772157" cy="838200"/>
          </a:xfrm>
        </p:spPr>
        <p:txBody>
          <a:bodyPr anchor="b"/>
          <a:lstStyle/>
          <a:p>
            <a:pPr eaLnBrk="1" hangingPunct="1"/>
            <a:r>
              <a:rPr lang="es-ES" sz="1800" dirty="0"/>
              <a:t>Reenvío de tramas</a:t>
            </a:r>
            <a:r>
              <a:rPr lang="en-US" dirty="0"/>
              <a:t>
</a:t>
            </a:r>
            <a:r>
              <a:rPr lang="es-ES" sz="2800" dirty="0" err="1"/>
              <a:t>Switching</a:t>
            </a:r>
            <a:r>
              <a:rPr lang="es-ES" sz="2800" dirty="0"/>
              <a:t> como un concepto general en redes y telecomunicaciones</a:t>
            </a:r>
            <a:endParaRPr lang="es-ES" sz="2800" dirty="0">
              <a:solidFill>
                <a:srgbClr val="00B0F0"/>
              </a:solidFill>
              <a:latin typeface="Arial" charset="0"/>
            </a:endParaRPr>
          </a:p>
        </p:txBody>
      </p:sp>
      <p:sp>
        <p:nvSpPr>
          <p:cNvPr id="8" name="Content Placeholder 1"/>
          <p:cNvSpPr>
            <a:spLocks noGrp="1"/>
          </p:cNvSpPr>
          <p:nvPr>
            <p:ph idx="1"/>
          </p:nvPr>
        </p:nvSpPr>
        <p:spPr>
          <a:xfrm>
            <a:off x="660285" y="2200215"/>
            <a:ext cx="8343548" cy="4468761"/>
          </a:xfrm>
        </p:spPr>
        <p:txBody>
          <a:bodyPr/>
          <a:lstStyle/>
          <a:p>
            <a:pPr marL="342900" indent="-342900"/>
            <a:r>
              <a:rPr lang="es-ES" sz="2000" dirty="0"/>
              <a:t>Un switch </a:t>
            </a:r>
            <a:r>
              <a:rPr lang="es-ES" sz="2000" b="1" dirty="0"/>
              <a:t>toma una decisión sobre la base del puerto de entrada y de destino.</a:t>
            </a:r>
          </a:p>
          <a:p>
            <a:pPr marL="342900" indent="-342900"/>
            <a:r>
              <a:rPr lang="es-ES" sz="2000" dirty="0"/>
              <a:t>Los </a:t>
            </a:r>
            <a:r>
              <a:rPr lang="es-ES" sz="2000" b="1" dirty="0"/>
              <a:t>switches LAN mantienen una tabla</a:t>
            </a:r>
            <a:r>
              <a:rPr lang="es-ES" sz="2000" dirty="0"/>
              <a:t> que usan para determinar cómo </a:t>
            </a:r>
            <a:r>
              <a:rPr lang="es-ES" sz="2000" b="1" dirty="0"/>
              <a:t>reenviar</a:t>
            </a:r>
            <a:r>
              <a:rPr lang="es-ES" sz="2000" dirty="0"/>
              <a:t> el tráfico a través del switch.</a:t>
            </a:r>
          </a:p>
          <a:p>
            <a:pPr marL="342900" indent="-342900"/>
            <a:r>
              <a:rPr lang="es-ES" sz="2000" dirty="0"/>
              <a:t>Los switches LAN Cisco </a:t>
            </a:r>
            <a:r>
              <a:rPr lang="es-ES" sz="2000" b="1" dirty="0"/>
              <a:t>reenvían tramas</a:t>
            </a:r>
            <a:r>
              <a:rPr lang="es-ES" sz="2000" dirty="0"/>
              <a:t> de Ethernet según la </a:t>
            </a:r>
            <a:r>
              <a:rPr lang="es-ES" sz="2000" b="1" dirty="0"/>
              <a:t>dirección MAC de destino</a:t>
            </a:r>
            <a:r>
              <a:rPr lang="es-ES" sz="2000" dirty="0"/>
              <a:t> de las tramas.</a:t>
            </a:r>
          </a:p>
          <a:p>
            <a:pPr marL="0" indent="0">
              <a:buNone/>
            </a:pPr>
            <a:endParaRPr lang="es-ES" sz="1600" dirty="0"/>
          </a:p>
        </p:txBody>
      </p:sp>
    </p:spTree>
    <p:extLst>
      <p:ext uri="{BB962C8B-B14F-4D97-AF65-F5344CB8AC3E}">
        <p14:creationId xmlns:p14="http://schemas.microsoft.com/office/powerpoint/2010/main" val="315871679"/>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691639"/>
            <a:ext cx="8772157" cy="838200"/>
          </a:xfrm>
        </p:spPr>
        <p:txBody>
          <a:bodyPr/>
          <a:lstStyle/>
          <a:p>
            <a:pPr eaLnBrk="1" hangingPunct="1"/>
            <a:r>
              <a:rPr lang="es-ES" sz="1800" dirty="0"/>
              <a:t>Reenvío de tramas</a:t>
            </a:r>
            <a:r>
              <a:rPr lang="en-US" dirty="0"/>
              <a:t>
</a:t>
            </a:r>
            <a:r>
              <a:rPr lang="es-ES" sz="2800" dirty="0"/>
              <a:t>Completar en forma dinámica la tabla de direcciones MAC de un </a:t>
            </a:r>
            <a:r>
              <a:rPr lang="es-ES" sz="2800" dirty="0" err="1"/>
              <a:t>switch</a:t>
            </a:r>
            <a:endParaRPr lang="es-ES" sz="2800" dirty="0">
              <a:solidFill>
                <a:srgbClr val="00B0F0"/>
              </a:solidFill>
              <a:latin typeface="Arial" charset="0"/>
            </a:endParaRPr>
          </a:p>
        </p:txBody>
      </p:sp>
      <p:sp>
        <p:nvSpPr>
          <p:cNvPr id="8" name="Content Placeholder 1"/>
          <p:cNvSpPr>
            <a:spLocks noGrp="1"/>
          </p:cNvSpPr>
          <p:nvPr>
            <p:ph idx="1"/>
          </p:nvPr>
        </p:nvSpPr>
        <p:spPr>
          <a:xfrm>
            <a:off x="343252" y="1873044"/>
            <a:ext cx="8343548" cy="4468761"/>
          </a:xfrm>
        </p:spPr>
        <p:txBody>
          <a:bodyPr/>
          <a:lstStyle/>
          <a:p>
            <a:pPr marL="342900" indent="-342900"/>
            <a:r>
              <a:rPr lang="es-ES" sz="2000" dirty="0"/>
              <a:t>Para transmitir una trama, </a:t>
            </a:r>
            <a:r>
              <a:rPr lang="es-ES" sz="2000" b="1" dirty="0"/>
              <a:t>el switch primero debe averiguar qué dispositivos hay en cada puerto</a:t>
            </a:r>
            <a:r>
              <a:rPr lang="es-ES" sz="2000" dirty="0"/>
              <a:t>.</a:t>
            </a:r>
          </a:p>
          <a:p>
            <a:pPr marL="342900" indent="-342900"/>
            <a:r>
              <a:rPr lang="es-ES" sz="2000" dirty="0"/>
              <a:t>A medida que el switch detecta la relación entre puertos y dispositivos, </a:t>
            </a:r>
            <a:r>
              <a:rPr lang="es-ES" sz="2000" b="1" dirty="0"/>
              <a:t>crea una tabla denominada "tabla de direcciones MAC" </a:t>
            </a:r>
            <a:r>
              <a:rPr lang="es-ES" sz="2000" dirty="0"/>
              <a:t>o "tabla de memoria de contenido direccionable" (CAM).</a:t>
            </a:r>
          </a:p>
          <a:p>
            <a:pPr marL="342900" indent="-342900"/>
            <a:r>
              <a:rPr lang="es-ES" sz="2000" b="1" dirty="0"/>
              <a:t>CAM</a:t>
            </a:r>
            <a:r>
              <a:rPr lang="es-ES" sz="2000" dirty="0"/>
              <a:t> es un tipo de </a:t>
            </a:r>
            <a:r>
              <a:rPr lang="es-ES" sz="2000" b="1" dirty="0"/>
              <a:t>memoria especial que se usa en las aplicaciones de búsqueda de alta velocidad</a:t>
            </a:r>
            <a:r>
              <a:rPr lang="es-ES" sz="2000" dirty="0"/>
              <a:t>.</a:t>
            </a:r>
          </a:p>
          <a:p>
            <a:pPr marL="342900" indent="-342900"/>
            <a:r>
              <a:rPr lang="es-ES" sz="2000" dirty="0"/>
              <a:t>La información en la </a:t>
            </a:r>
            <a:r>
              <a:rPr lang="es-ES" sz="2000" b="1" dirty="0"/>
              <a:t>tabla de direcciones MAC se utiliza para enviar tramas.</a:t>
            </a:r>
          </a:p>
          <a:p>
            <a:pPr marL="342900" indent="-342900"/>
            <a:r>
              <a:rPr lang="es-ES" sz="2000" dirty="0"/>
              <a:t>Cuando un switch recibe </a:t>
            </a:r>
            <a:r>
              <a:rPr lang="es-ES" sz="2000" b="1" dirty="0"/>
              <a:t>una trama entrante </a:t>
            </a:r>
            <a:r>
              <a:rPr lang="es-ES" sz="2000" dirty="0"/>
              <a:t>con una</a:t>
            </a:r>
            <a:r>
              <a:rPr lang="es-ES" sz="2000" b="1" dirty="0"/>
              <a:t> dirección MAC que no figura en la tabla CAM</a:t>
            </a:r>
            <a:r>
              <a:rPr lang="es-ES" sz="2000" dirty="0"/>
              <a:t>, </a:t>
            </a:r>
            <a:r>
              <a:rPr lang="es-ES" sz="2000" b="1" dirty="0"/>
              <a:t>satura todos los puertos </a:t>
            </a:r>
            <a:r>
              <a:rPr lang="es-ES" sz="2000" dirty="0"/>
              <a:t>con la trama, excepto el puerto que la recibió.</a:t>
            </a:r>
          </a:p>
          <a:p>
            <a:pPr marL="0" indent="0">
              <a:buNone/>
            </a:pPr>
            <a:endParaRPr lang="es-ES" sz="1600" dirty="0"/>
          </a:p>
        </p:txBody>
      </p:sp>
    </p:spTree>
    <p:extLst>
      <p:ext uri="{BB962C8B-B14F-4D97-AF65-F5344CB8AC3E}">
        <p14:creationId xmlns:p14="http://schemas.microsoft.com/office/powerpoint/2010/main" val="968623338"/>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79581" y="727890"/>
            <a:ext cx="8772157" cy="838200"/>
          </a:xfrm>
        </p:spPr>
        <p:txBody>
          <a:bodyPr/>
          <a:lstStyle/>
          <a:p>
            <a:pPr eaLnBrk="1" hangingPunct="1"/>
            <a:r>
              <a:rPr lang="es-ES" sz="1800" dirty="0"/>
              <a:t>Reenvío de tramas</a:t>
            </a:r>
            <a:r>
              <a:rPr lang="en-US" dirty="0"/>
              <a:t>
</a:t>
            </a:r>
            <a:r>
              <a:rPr lang="es-ES" sz="2800" dirty="0"/>
              <a:t>Métodos de reenvío de un </a:t>
            </a:r>
            <a:r>
              <a:rPr lang="es-ES" sz="2800" dirty="0" err="1"/>
              <a:t>switch</a:t>
            </a:r>
            <a:endParaRPr lang="es-ES" sz="2800" dirty="0">
              <a:solidFill>
                <a:srgbClr val="00B0F0"/>
              </a:solidFill>
              <a:latin typeface="Arial" charset="0"/>
            </a:endParaRPr>
          </a:p>
        </p:txBody>
      </p:sp>
      <p:pic>
        <p:nvPicPr>
          <p:cNvPr id="5"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9581" y="2028217"/>
            <a:ext cx="8519315" cy="4101893"/>
          </a:xfrm>
          <a:ln>
            <a:solidFill>
              <a:schemeClr val="tx1"/>
            </a:solidFill>
          </a:ln>
        </p:spPr>
      </p:pic>
    </p:spTree>
    <p:extLst>
      <p:ext uri="{BB962C8B-B14F-4D97-AF65-F5344CB8AC3E}">
        <p14:creationId xmlns:p14="http://schemas.microsoft.com/office/powerpoint/2010/main" val="874211625"/>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99007" y="823838"/>
            <a:ext cx="8772157" cy="838200"/>
          </a:xfrm>
        </p:spPr>
        <p:txBody>
          <a:bodyPr/>
          <a:lstStyle/>
          <a:p>
            <a:pPr eaLnBrk="1" hangingPunct="1"/>
            <a:r>
              <a:rPr lang="es-ES" sz="1800" dirty="0"/>
              <a:t>Reenvío de tramas</a:t>
            </a:r>
            <a:r>
              <a:rPr lang="en-US" dirty="0"/>
              <a:t>
</a:t>
            </a:r>
            <a:r>
              <a:rPr lang="es-ES" sz="2800" dirty="0" err="1"/>
              <a:t>Switching</a:t>
            </a:r>
            <a:r>
              <a:rPr lang="es-ES" sz="2800" dirty="0"/>
              <a:t> de almacenamiento y reenvío</a:t>
            </a:r>
            <a:endParaRPr lang="es-ES" sz="2800" dirty="0">
              <a:solidFill>
                <a:srgbClr val="00B0F0"/>
              </a:solidFill>
              <a:latin typeface="Arial" charset="0"/>
            </a:endParaRPr>
          </a:p>
        </p:txBody>
      </p:sp>
      <p:sp>
        <p:nvSpPr>
          <p:cNvPr id="8" name="Content Placeholder 1"/>
          <p:cNvSpPr>
            <a:spLocks noGrp="1"/>
          </p:cNvSpPr>
          <p:nvPr>
            <p:ph idx="1"/>
          </p:nvPr>
        </p:nvSpPr>
        <p:spPr>
          <a:xfrm>
            <a:off x="299006" y="2066846"/>
            <a:ext cx="2863643" cy="3967316"/>
          </a:xfrm>
        </p:spPr>
        <p:txBody>
          <a:bodyPr/>
          <a:lstStyle/>
          <a:p>
            <a:pPr marL="342900" indent="-342900"/>
            <a:r>
              <a:rPr lang="es-ES" sz="1800" dirty="0"/>
              <a:t>Permite que el switch haga lo siguiente:</a:t>
            </a:r>
          </a:p>
          <a:p>
            <a:pPr marL="681037" lvl="1" indent="-342900">
              <a:buFont typeface="Wingdings" pitchFamily="2" charset="2"/>
              <a:buChar char="§"/>
            </a:pPr>
            <a:r>
              <a:rPr lang="es-ES" sz="1800" dirty="0"/>
              <a:t>Verificar si hay errores (mediante la verificación de FCS)</a:t>
            </a:r>
          </a:p>
          <a:p>
            <a:pPr marL="681037" lvl="1" indent="-342900">
              <a:buFont typeface="Wingdings" pitchFamily="2" charset="2"/>
              <a:buChar char="§"/>
            </a:pPr>
            <a:r>
              <a:rPr lang="es-ES" sz="1800" dirty="0"/>
              <a:t>Realizar el almacenamiento en búfer automático</a:t>
            </a:r>
          </a:p>
          <a:p>
            <a:pPr marL="342900" indent="-342900"/>
            <a:r>
              <a:rPr lang="es-ES" sz="1800" dirty="0"/>
              <a:t>Proceso de reenvío más lento</a:t>
            </a:r>
          </a:p>
          <a:p>
            <a:pPr marL="0" indent="0">
              <a:buNone/>
            </a:pPr>
            <a:endParaRPr lang="es-ES" sz="1400"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53438" y="1745012"/>
            <a:ext cx="5600698" cy="3838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0677406"/>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371843" y="809626"/>
            <a:ext cx="8772157" cy="838200"/>
          </a:xfrm>
        </p:spPr>
        <p:txBody>
          <a:bodyPr/>
          <a:lstStyle/>
          <a:p>
            <a:pPr eaLnBrk="1" hangingPunct="1"/>
            <a:r>
              <a:rPr lang="es-ES" sz="1800" dirty="0"/>
              <a:t>Reenvío de tramas</a:t>
            </a:r>
            <a:r>
              <a:rPr lang="en-US" dirty="0"/>
              <a:t>
</a:t>
            </a:r>
            <a:r>
              <a:rPr lang="es-ES" sz="2800" dirty="0" err="1"/>
              <a:t>Switching</a:t>
            </a:r>
            <a:r>
              <a:rPr lang="es-ES" sz="2800" dirty="0"/>
              <a:t> por método de corte</a:t>
            </a:r>
            <a:endParaRPr lang="es-ES" sz="2800" dirty="0">
              <a:solidFill>
                <a:srgbClr val="00B0F0"/>
              </a:solidFill>
              <a:latin typeface="Arial" charset="0"/>
            </a:endParaRPr>
          </a:p>
        </p:txBody>
      </p:sp>
      <p:sp>
        <p:nvSpPr>
          <p:cNvPr id="8" name="Content Placeholder 1"/>
          <p:cNvSpPr>
            <a:spLocks noGrp="1"/>
          </p:cNvSpPr>
          <p:nvPr>
            <p:ph idx="1"/>
          </p:nvPr>
        </p:nvSpPr>
        <p:spPr>
          <a:xfrm>
            <a:off x="305615" y="2143124"/>
            <a:ext cx="2785248" cy="3905250"/>
          </a:xfrm>
        </p:spPr>
        <p:txBody>
          <a:bodyPr/>
          <a:lstStyle/>
          <a:p>
            <a:pPr marL="342900" indent="-342900"/>
            <a:r>
              <a:rPr lang="es-ES" sz="2000" dirty="0"/>
              <a:t>Permite que el switch comience a reenviar en 10 microsegundos aproximadamente.</a:t>
            </a:r>
          </a:p>
          <a:p>
            <a:pPr marL="342900" indent="-342900"/>
            <a:r>
              <a:rPr lang="es-ES" sz="2000" dirty="0"/>
              <a:t>No es necesaria la verificación de FCS.</a:t>
            </a:r>
          </a:p>
          <a:p>
            <a:pPr marL="342900" indent="-342900"/>
            <a:r>
              <a:rPr lang="es-ES" sz="2000" dirty="0"/>
              <a:t>No hay almacenamiento en búfer automático.</a:t>
            </a:r>
            <a:endParaRPr lang="es-ES" sz="16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90863" y="1876425"/>
            <a:ext cx="5476875" cy="37528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4825278"/>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Redes convergentes</a:t>
            </a:r>
            <a:r>
              <a:rPr lang="en-US" dirty="0"/>
              <a:t>
</a:t>
            </a:r>
            <a:r>
              <a:rPr lang="es-ES" sz="2800" dirty="0"/>
              <a:t>Telefonía IP</a:t>
            </a:r>
            <a:endParaRPr lang="es-ES" sz="2800" dirty="0">
              <a:solidFill>
                <a:srgbClr val="00B0F0"/>
              </a:solidFill>
              <a:latin typeface="Arial" charset="0"/>
            </a:endParaRPr>
          </a:p>
        </p:txBody>
      </p:sp>
      <p:sp>
        <p:nvSpPr>
          <p:cNvPr id="3" name="Content Placeholder 2"/>
          <p:cNvSpPr>
            <a:spLocks noGrp="1"/>
          </p:cNvSpPr>
          <p:nvPr>
            <p:ph idx="1"/>
          </p:nvPr>
        </p:nvSpPr>
        <p:spPr>
          <a:xfrm>
            <a:off x="193867" y="1774556"/>
            <a:ext cx="3420189" cy="3607178"/>
          </a:xfrm>
        </p:spPr>
        <p:txBody>
          <a:bodyPr/>
          <a:lstStyle/>
          <a:p>
            <a:pPr marL="0" indent="0">
              <a:buNone/>
            </a:pPr>
            <a:r>
              <a:rPr lang="es-ES" sz="2000" dirty="0"/>
              <a:t>Equipos de interconexión: </a:t>
            </a:r>
          </a:p>
          <a:p>
            <a:r>
              <a:rPr lang="es-ES" sz="2000" b="1" dirty="0">
                <a:solidFill>
                  <a:srgbClr val="00B0F0"/>
                </a:solidFill>
              </a:rPr>
              <a:t>Switches</a:t>
            </a:r>
          </a:p>
          <a:p>
            <a:r>
              <a:rPr lang="es-ES" sz="2000" b="1" dirty="0" err="1">
                <a:solidFill>
                  <a:srgbClr val="00B0F0"/>
                </a:solidFill>
              </a:rPr>
              <a:t>Routers</a:t>
            </a:r>
            <a:r>
              <a:rPr lang="es-ES" sz="2000" b="1" dirty="0">
                <a:solidFill>
                  <a:srgbClr val="00B0F0"/>
                </a:solidFill>
              </a:rPr>
              <a:t> </a:t>
            </a:r>
          </a:p>
          <a:p>
            <a:r>
              <a:rPr lang="es-ES" sz="2000" b="1" dirty="0">
                <a:solidFill>
                  <a:srgbClr val="00B0F0"/>
                </a:solidFill>
              </a:rPr>
              <a:t>Telefonía IP</a:t>
            </a:r>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97543" y="1858399"/>
            <a:ext cx="5371527" cy="4305300"/>
          </a:xfrm>
          <a:prstGeom prst="rect">
            <a:avLst/>
          </a:prstGeom>
          <a:ln>
            <a:solidFill>
              <a:schemeClr val="tx1"/>
            </a:solidFill>
          </a:ln>
        </p:spPr>
      </p:pic>
      <p:sp>
        <p:nvSpPr>
          <p:cNvPr id="2" name="Rectángulo: esquinas redondeadas 1">
            <a:extLst>
              <a:ext uri="{FF2B5EF4-FFF2-40B4-BE49-F238E27FC236}">
                <a16:creationId xmlns:a16="http://schemas.microsoft.com/office/drawing/2014/main" id="{DFD239F3-15E1-8E90-D61B-1C5139843E40}"/>
              </a:ext>
            </a:extLst>
          </p:cNvPr>
          <p:cNvSpPr/>
          <p:nvPr/>
        </p:nvSpPr>
        <p:spPr bwMode="auto">
          <a:xfrm>
            <a:off x="3941829" y="4300714"/>
            <a:ext cx="4320428" cy="1862985"/>
          </a:xfrm>
          <a:prstGeom prst="roundRect">
            <a:avLst/>
          </a:prstGeom>
          <a:noFill/>
          <a:ln w="47625" cap="flat" cmpd="sng" algn="ctr">
            <a:solidFill>
              <a:srgbClr val="FF0000"/>
            </a:solidFill>
            <a:prstDash val="solid"/>
            <a:round/>
            <a:headEnd type="none" w="med" len="med"/>
            <a:tailEnd type="none" w="med" len="med"/>
          </a:ln>
          <a:effectLst/>
        </p:spPr>
        <p:txBody>
          <a:bodyPr vert="horz" wrap="square" lIns="82124" tIns="41061" rIns="82124" bIns="41061" numCol="1" rtlCol="0" anchor="ctr" anchorCtr="0" compatLnSpc="1">
            <a:prstTxWarp prst="textNoShape">
              <a:avLst/>
            </a:prstTxWarp>
            <a:spAutoFit/>
          </a:bodyPr>
          <a:lstStyle/>
          <a:p>
            <a:pPr marL="0" marR="0" indent="0" algn="ctr" defTabSz="814388" rtl="0" eaLnBrk="0" fontAlgn="base" latinLnBrk="0" hangingPunct="0">
              <a:lnSpc>
                <a:spcPct val="90000"/>
              </a:lnSpc>
              <a:spcBef>
                <a:spcPct val="0"/>
              </a:spcBef>
              <a:spcAft>
                <a:spcPct val="0"/>
              </a:spcAft>
              <a:buClrTx/>
              <a:buSzTx/>
              <a:buFontTx/>
              <a:buNone/>
              <a:tabLst/>
            </a:pPr>
            <a:endParaRPr kumimoji="0" lang="es-MX"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801806106"/>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604928" y="721938"/>
            <a:ext cx="8772157" cy="838200"/>
          </a:xfrm>
        </p:spPr>
        <p:txBody>
          <a:bodyPr/>
          <a:lstStyle/>
          <a:p>
            <a:pPr eaLnBrk="1" hangingPunct="1"/>
            <a:r>
              <a:rPr lang="es-ES" sz="1800" dirty="0"/>
              <a:t>Redes convergentes</a:t>
            </a:r>
            <a:r>
              <a:rPr lang="en-US" dirty="0"/>
              <a:t>
</a:t>
            </a:r>
            <a:r>
              <a:rPr lang="es-ES" sz="2800" dirty="0"/>
              <a:t>Elementos de una red convergente</a:t>
            </a:r>
            <a:endParaRPr lang="es-ES" sz="2800" dirty="0">
              <a:solidFill>
                <a:srgbClr val="00B0F0"/>
              </a:solidFill>
              <a:latin typeface="Arial" charset="0"/>
            </a:endParaRPr>
          </a:p>
        </p:txBody>
      </p:sp>
      <p:sp>
        <p:nvSpPr>
          <p:cNvPr id="2" name="Content Placeholder 1"/>
          <p:cNvSpPr>
            <a:spLocks noGrp="1"/>
          </p:cNvSpPr>
          <p:nvPr>
            <p:ph idx="1"/>
          </p:nvPr>
        </p:nvSpPr>
        <p:spPr>
          <a:xfrm>
            <a:off x="447438" y="1990899"/>
            <a:ext cx="4548632" cy="3336475"/>
          </a:xfrm>
        </p:spPr>
        <p:txBody>
          <a:bodyPr/>
          <a:lstStyle/>
          <a:p>
            <a:pPr marL="0" indent="0">
              <a:buNone/>
            </a:pPr>
            <a:r>
              <a:rPr lang="es-ES" sz="2000" dirty="0"/>
              <a:t>Hoy en día las comunicaciones transportan distintos tipos de tráfico,  utilizando el mismo canal.</a:t>
            </a:r>
          </a:p>
          <a:p>
            <a:r>
              <a:rPr lang="es-ES" sz="2000" dirty="0"/>
              <a:t>Podemos transportar </a:t>
            </a:r>
            <a:r>
              <a:rPr lang="es-ES" sz="2000" b="1" dirty="0">
                <a:solidFill>
                  <a:srgbClr val="00B0F0"/>
                </a:solidFill>
              </a:rPr>
              <a:t>datos </a:t>
            </a:r>
            <a:r>
              <a:rPr lang="es-ES" sz="2000" dirty="0"/>
              <a:t>(correo electrónico)</a:t>
            </a:r>
          </a:p>
          <a:p>
            <a:r>
              <a:rPr lang="es-ES" sz="2000" dirty="0"/>
              <a:t>Realizar llamadas telefónicas utilizando </a:t>
            </a:r>
            <a:r>
              <a:rPr lang="es-ES" sz="2000" b="1" dirty="0">
                <a:solidFill>
                  <a:srgbClr val="00B0F0"/>
                </a:solidFill>
              </a:rPr>
              <a:t>voz sobre IP</a:t>
            </a:r>
            <a:r>
              <a:rPr lang="es-ES" sz="2000" dirty="0"/>
              <a:t>.</a:t>
            </a:r>
          </a:p>
          <a:p>
            <a:r>
              <a:rPr lang="es-ES" sz="2000" dirty="0"/>
              <a:t>Transferir </a:t>
            </a:r>
            <a:r>
              <a:rPr lang="es-ES" sz="2000" b="1" dirty="0">
                <a:solidFill>
                  <a:srgbClr val="00B0F0"/>
                </a:solidFill>
              </a:rPr>
              <a:t>video</a:t>
            </a:r>
            <a:r>
              <a:rPr lang="es-ES" sz="2000" dirty="0"/>
              <a:t> como clases por zoom o cámaras de seguridad.</a:t>
            </a:r>
            <a:endParaRPr lang="es-ES" sz="1400" dirty="0"/>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5280035" y="1661154"/>
            <a:ext cx="3014202" cy="4055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1">
            <a:extLst>
              <a:ext uri="{FF2B5EF4-FFF2-40B4-BE49-F238E27FC236}">
                <a16:creationId xmlns:a16="http://schemas.microsoft.com/office/drawing/2014/main" id="{4440F164-6B08-1BBD-5793-2F51C7FDFDE9}"/>
              </a:ext>
            </a:extLst>
          </p:cNvPr>
          <p:cNvSpPr txBox="1">
            <a:spLocks/>
          </p:cNvSpPr>
          <p:nvPr/>
        </p:nvSpPr>
        <p:spPr bwMode="auto">
          <a:xfrm>
            <a:off x="447438" y="5522604"/>
            <a:ext cx="762061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457200" indent="-228600" algn="l" defTabSz="814388" rtl="0" eaLnBrk="0" fontAlgn="base" hangingPunct="0">
              <a:lnSpc>
                <a:spcPct val="95000"/>
              </a:lnSpc>
              <a:spcBef>
                <a:spcPct val="35000"/>
              </a:spcBef>
              <a:spcAft>
                <a:spcPct val="0"/>
              </a:spcAft>
              <a:buClr>
                <a:srgbClr val="708CA1"/>
              </a:buClr>
              <a:buFont typeface="Arial" panose="020B0604020202020204" pitchFamily="34" charset="0"/>
              <a:buChar cha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buFont typeface="Wingdings" charset="0"/>
              <a:buNone/>
            </a:pPr>
            <a:r>
              <a:rPr lang="es-ES" sz="2000" kern="0" dirty="0"/>
              <a:t>Tenemos una </a:t>
            </a:r>
            <a:r>
              <a:rPr lang="es-ES" sz="2000" b="1" kern="0" dirty="0">
                <a:solidFill>
                  <a:srgbClr val="FF0000"/>
                </a:solidFill>
              </a:rPr>
              <a:t>red que transporta distintos tipos de tráfico </a:t>
            </a:r>
            <a:r>
              <a:rPr lang="es-ES" sz="2000" kern="0" dirty="0"/>
              <a:t>por el mismo medio. A esto se le conoce como una red convergente.</a:t>
            </a:r>
            <a:endParaRPr lang="es-ES" sz="1400" kern="0" dirty="0"/>
          </a:p>
        </p:txBody>
      </p:sp>
    </p:spTree>
    <p:extLst>
      <p:ext uri="{BB962C8B-B14F-4D97-AF65-F5344CB8AC3E}">
        <p14:creationId xmlns:p14="http://schemas.microsoft.com/office/powerpoint/2010/main" val="3610477175"/>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604928" y="721938"/>
            <a:ext cx="8772157" cy="838200"/>
          </a:xfrm>
        </p:spPr>
        <p:txBody>
          <a:bodyPr/>
          <a:lstStyle/>
          <a:p>
            <a:pPr eaLnBrk="1" hangingPunct="1"/>
            <a:r>
              <a:rPr lang="es-ES" sz="1800" dirty="0"/>
              <a:t>Redes convergentes</a:t>
            </a:r>
            <a:r>
              <a:rPr lang="en-US" dirty="0"/>
              <a:t>
</a:t>
            </a:r>
            <a:r>
              <a:rPr lang="es-ES" sz="2800" dirty="0"/>
              <a:t>Elementos de una red convergente</a:t>
            </a:r>
            <a:endParaRPr lang="es-ES" sz="2800" dirty="0">
              <a:solidFill>
                <a:srgbClr val="00B0F0"/>
              </a:solidFill>
              <a:latin typeface="Arial" charset="0"/>
            </a:endParaRPr>
          </a:p>
        </p:txBody>
      </p:sp>
      <p:sp>
        <p:nvSpPr>
          <p:cNvPr id="2" name="Content Placeholder 1"/>
          <p:cNvSpPr>
            <a:spLocks noGrp="1"/>
          </p:cNvSpPr>
          <p:nvPr>
            <p:ph idx="1"/>
          </p:nvPr>
        </p:nvSpPr>
        <p:spPr>
          <a:xfrm>
            <a:off x="708694" y="1980013"/>
            <a:ext cx="4777705" cy="3212473"/>
          </a:xfrm>
        </p:spPr>
        <p:txBody>
          <a:bodyPr/>
          <a:lstStyle/>
          <a:p>
            <a:pPr marL="0" lvl="1" indent="0">
              <a:spcBef>
                <a:spcPct val="50000"/>
              </a:spcBef>
              <a:buNone/>
            </a:pPr>
            <a:r>
              <a:rPr lang="es-ES" dirty="0"/>
              <a:t>Varios tipos de tráfico (</a:t>
            </a:r>
            <a:r>
              <a:rPr lang="es-ES" b="1" dirty="0">
                <a:solidFill>
                  <a:srgbClr val="00B0F0"/>
                </a:solidFill>
              </a:rPr>
              <a:t>voz, video y datos</a:t>
            </a:r>
            <a:r>
              <a:rPr lang="es-ES" dirty="0"/>
              <a:t>) en un solo medio nos permiten:</a:t>
            </a:r>
          </a:p>
          <a:p>
            <a:pPr marL="236538" lvl="1" indent="-236538">
              <a:spcBef>
                <a:spcPct val="50000"/>
              </a:spcBef>
              <a:buFont typeface="Wingdings" pitchFamily="2" charset="2"/>
              <a:buChar char="§"/>
            </a:pPr>
            <a:r>
              <a:rPr lang="es-ES" dirty="0"/>
              <a:t>Tener una sola red para administrar.</a:t>
            </a:r>
          </a:p>
          <a:p>
            <a:pPr marL="236538" lvl="1" indent="-236538">
              <a:spcBef>
                <a:spcPct val="50000"/>
              </a:spcBef>
              <a:buFont typeface="Wingdings" pitchFamily="2" charset="2"/>
              <a:buChar char="§"/>
            </a:pPr>
            <a:r>
              <a:rPr lang="es-ES" dirty="0"/>
              <a:t>Ser más eficientes.</a:t>
            </a:r>
          </a:p>
          <a:p>
            <a:pPr marL="236538" lvl="1" indent="-236538">
              <a:spcBef>
                <a:spcPct val="50000"/>
              </a:spcBef>
              <a:buFont typeface="Wingdings" pitchFamily="2" charset="2"/>
              <a:buChar char="§"/>
            </a:pPr>
            <a:r>
              <a:rPr lang="es-ES" dirty="0"/>
              <a:t>Disminuir los costos, ya que no tenemos instalados servicios independientes.</a:t>
            </a:r>
          </a:p>
          <a:p>
            <a:pPr marL="236538" lvl="1" indent="-236538">
              <a:spcBef>
                <a:spcPct val="50000"/>
              </a:spcBef>
              <a:buFont typeface="Wingdings" pitchFamily="2" charset="2"/>
              <a:buChar char="§"/>
            </a:pPr>
            <a:endParaRPr lang="es-ES" dirty="0"/>
          </a:p>
          <a:p>
            <a:endParaRPr lang="es-ES" sz="1400" dirty="0"/>
          </a:p>
        </p:txBody>
      </p:sp>
      <p:pic>
        <p:nvPicPr>
          <p:cNvPr id="1026" name="Picture 2"/>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5280035" y="1661154"/>
            <a:ext cx="3014202" cy="4055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0949979"/>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604928" y="721938"/>
            <a:ext cx="8772157" cy="838200"/>
          </a:xfrm>
        </p:spPr>
        <p:txBody>
          <a:bodyPr/>
          <a:lstStyle/>
          <a:p>
            <a:pPr eaLnBrk="1" hangingPunct="1"/>
            <a:r>
              <a:rPr lang="es-ES" sz="1800" dirty="0"/>
              <a:t>Redes jerárquicas</a:t>
            </a:r>
            <a:r>
              <a:rPr lang="en-US" dirty="0"/>
              <a:t>
La </a:t>
            </a:r>
            <a:r>
              <a:rPr lang="en-US" dirty="0" err="1"/>
              <a:t>necesidad</a:t>
            </a:r>
            <a:r>
              <a:rPr lang="en-US" dirty="0"/>
              <a:t> de </a:t>
            </a:r>
            <a:r>
              <a:rPr lang="en-US" dirty="0" err="1"/>
              <a:t>escalar</a:t>
            </a:r>
            <a:r>
              <a:rPr lang="en-US" dirty="0"/>
              <a:t> la red</a:t>
            </a:r>
            <a:endParaRPr lang="es-ES" sz="2800" dirty="0">
              <a:solidFill>
                <a:srgbClr val="00B0F0"/>
              </a:solidFill>
              <a:latin typeface="Arial" charset="0"/>
            </a:endParaRPr>
          </a:p>
        </p:txBody>
      </p:sp>
      <p:sp>
        <p:nvSpPr>
          <p:cNvPr id="3" name="Content Placeholder 3">
            <a:extLst>
              <a:ext uri="{FF2B5EF4-FFF2-40B4-BE49-F238E27FC236}">
                <a16:creationId xmlns:a16="http://schemas.microsoft.com/office/drawing/2014/main" id="{97D1E5B5-9D65-5143-A082-D0209F51E67A}"/>
              </a:ext>
            </a:extLst>
          </p:cNvPr>
          <p:cNvSpPr txBox="1">
            <a:spLocks/>
          </p:cNvSpPr>
          <p:nvPr/>
        </p:nvSpPr>
        <p:spPr bwMode="auto">
          <a:xfrm>
            <a:off x="512578" y="1939026"/>
            <a:ext cx="8118843" cy="4197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457200" indent="-228600" algn="l" defTabSz="814388" rtl="0" eaLnBrk="0" fontAlgn="base" hangingPunct="0">
              <a:lnSpc>
                <a:spcPct val="95000"/>
              </a:lnSpc>
              <a:spcBef>
                <a:spcPct val="35000"/>
              </a:spcBef>
              <a:spcAft>
                <a:spcPct val="0"/>
              </a:spcAft>
              <a:buClr>
                <a:srgbClr val="708CA1"/>
              </a:buClr>
              <a:buFont typeface="Arial" panose="020B0604020202020204" pitchFamily="34" charset="0"/>
              <a:buChar cha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301625" indent="-285750" defTabSz="684213">
              <a:spcBef>
                <a:spcPts val="300"/>
              </a:spcBef>
              <a:spcAft>
                <a:spcPts val="300"/>
              </a:spcAft>
              <a:buClr>
                <a:schemeClr val="tx2"/>
              </a:buClr>
              <a:buSzPct val="90000"/>
              <a:buFont typeface="Wingdings" panose="05000000000000000000" pitchFamily="2" charset="2"/>
              <a:buChar char="q"/>
            </a:pPr>
            <a:r>
              <a:rPr lang="es-419" sz="1800" kern="0" dirty="0">
                <a:solidFill>
                  <a:srgbClr val="000000"/>
                </a:solidFill>
              </a:rPr>
              <a:t>Las empresas recurren cada vez más a su infraestructura de red para proporcionar servicios esenciales. </a:t>
            </a:r>
          </a:p>
          <a:p>
            <a:pPr marL="301625" indent="-285750" defTabSz="684213">
              <a:spcBef>
                <a:spcPts val="300"/>
              </a:spcBef>
              <a:spcAft>
                <a:spcPts val="300"/>
              </a:spcAft>
              <a:buClr>
                <a:schemeClr val="tx2"/>
              </a:buClr>
              <a:buSzPct val="90000"/>
              <a:buFont typeface="Wingdings" panose="05000000000000000000" pitchFamily="2" charset="2"/>
              <a:buChar char="q"/>
            </a:pPr>
            <a:r>
              <a:rPr lang="es-419" sz="1800" kern="0" dirty="0">
                <a:solidFill>
                  <a:srgbClr val="000000"/>
                </a:solidFill>
              </a:rPr>
              <a:t>Las organizaciones en evolución requieren redes que puedan escalar y soportar:</a:t>
            </a:r>
          </a:p>
          <a:p>
            <a:pPr marL="831910" lvl="2" indent="-285750">
              <a:spcBef>
                <a:spcPts val="300"/>
              </a:spcBef>
              <a:spcAft>
                <a:spcPts val="300"/>
              </a:spcAft>
              <a:buSzPct val="90000"/>
              <a:buFont typeface="Wingdings" panose="05000000000000000000" pitchFamily="2" charset="2"/>
              <a:buChar char="§"/>
            </a:pPr>
            <a:r>
              <a:rPr lang="es-419" sz="1800" kern="0" dirty="0">
                <a:solidFill>
                  <a:srgbClr val="000000"/>
                </a:solidFill>
              </a:rPr>
              <a:t>Tráfico de </a:t>
            </a:r>
            <a:r>
              <a:rPr lang="es-419" sz="1800" b="1" kern="0" dirty="0">
                <a:solidFill>
                  <a:srgbClr val="000000"/>
                </a:solidFill>
              </a:rPr>
              <a:t>redes convergentes</a:t>
            </a:r>
            <a:r>
              <a:rPr lang="es-419" sz="1800" kern="0" dirty="0">
                <a:solidFill>
                  <a:srgbClr val="000000"/>
                </a:solidFill>
              </a:rPr>
              <a:t>.</a:t>
            </a:r>
          </a:p>
          <a:p>
            <a:pPr marL="831910" lvl="2" indent="-285750">
              <a:spcBef>
                <a:spcPts val="300"/>
              </a:spcBef>
              <a:spcAft>
                <a:spcPts val="300"/>
              </a:spcAft>
              <a:buSzPct val="90000"/>
              <a:buFont typeface="Wingdings" panose="05000000000000000000" pitchFamily="2" charset="2"/>
              <a:buChar char="§"/>
            </a:pPr>
            <a:r>
              <a:rPr lang="es-419" sz="1800" kern="0" dirty="0">
                <a:solidFill>
                  <a:srgbClr val="000000"/>
                </a:solidFill>
              </a:rPr>
              <a:t>Aplicaciones críticas.</a:t>
            </a:r>
          </a:p>
          <a:p>
            <a:pPr marL="831910" lvl="2" indent="-285750">
              <a:spcBef>
                <a:spcPts val="300"/>
              </a:spcBef>
              <a:spcAft>
                <a:spcPts val="300"/>
              </a:spcAft>
              <a:buSzPct val="90000"/>
              <a:buFont typeface="Wingdings" panose="05000000000000000000" pitchFamily="2" charset="2"/>
              <a:buChar char="§"/>
            </a:pPr>
            <a:r>
              <a:rPr lang="es-419" sz="1800" kern="0" dirty="0">
                <a:solidFill>
                  <a:srgbClr val="000000"/>
                </a:solidFill>
              </a:rPr>
              <a:t>Diversas necesidades comerciales.</a:t>
            </a:r>
          </a:p>
          <a:p>
            <a:pPr marL="831910" lvl="2" indent="-285750">
              <a:spcBef>
                <a:spcPts val="300"/>
              </a:spcBef>
              <a:spcAft>
                <a:spcPts val="300"/>
              </a:spcAft>
              <a:buSzPct val="90000"/>
              <a:buFont typeface="Wingdings" panose="05000000000000000000" pitchFamily="2" charset="2"/>
              <a:buChar char="§"/>
            </a:pPr>
            <a:r>
              <a:rPr lang="es-419" sz="1800" kern="0" dirty="0">
                <a:solidFill>
                  <a:srgbClr val="000000"/>
                </a:solidFill>
              </a:rPr>
              <a:t>Control administrativo centralizado</a:t>
            </a:r>
          </a:p>
          <a:p>
            <a:pPr marL="182563" indent="-166688" defTabSz="684213">
              <a:spcBef>
                <a:spcPts val="300"/>
              </a:spcBef>
              <a:spcAft>
                <a:spcPts val="300"/>
              </a:spcAft>
              <a:buClr>
                <a:schemeClr val="tx2"/>
              </a:buClr>
              <a:buSzPct val="90000"/>
              <a:buFont typeface="Arial" panose="020B0604020202020204" pitchFamily="34" charset="0"/>
              <a:buChar char="•"/>
            </a:pPr>
            <a:endParaRPr lang="en-CA" sz="1800" kern="0" dirty="0">
              <a:solidFill>
                <a:srgbClr val="000000"/>
              </a:solidFill>
            </a:endParaRPr>
          </a:p>
          <a:p>
            <a:pPr marL="301625" indent="-285750" defTabSz="684213">
              <a:spcBef>
                <a:spcPts val="300"/>
              </a:spcBef>
              <a:spcAft>
                <a:spcPts val="300"/>
              </a:spcAft>
              <a:buClr>
                <a:schemeClr val="tx2"/>
              </a:buClr>
              <a:buSzPct val="90000"/>
              <a:buFont typeface="Wingdings" panose="05000000000000000000" pitchFamily="2" charset="2"/>
              <a:buChar char="q"/>
            </a:pPr>
            <a:r>
              <a:rPr lang="es-419" sz="1800" kern="0" dirty="0">
                <a:solidFill>
                  <a:srgbClr val="000000"/>
                </a:solidFill>
              </a:rPr>
              <a:t>Los diseños de red en campus incluyen desde redes de tamaño pequeño que emplean un único switch de LAN hasta redes de gran tamaño que comprenden muchísimas conexiones.</a:t>
            </a:r>
            <a:endParaRPr lang="en-CA" sz="1600" kern="0" dirty="0">
              <a:solidFill>
                <a:srgbClr val="000000"/>
              </a:solidFill>
            </a:endParaRPr>
          </a:p>
        </p:txBody>
      </p:sp>
    </p:spTree>
    <p:extLst>
      <p:ext uri="{BB962C8B-B14F-4D97-AF65-F5344CB8AC3E}">
        <p14:creationId xmlns:p14="http://schemas.microsoft.com/office/powerpoint/2010/main" val="2150155068"/>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604927" y="610316"/>
            <a:ext cx="8772157" cy="838200"/>
          </a:xfrm>
        </p:spPr>
        <p:txBody>
          <a:bodyPr/>
          <a:lstStyle/>
          <a:p>
            <a:pPr eaLnBrk="1" hangingPunct="1"/>
            <a:r>
              <a:rPr lang="es-ES" sz="1800" dirty="0"/>
              <a:t>Redes jerárquicas</a:t>
            </a:r>
            <a:r>
              <a:rPr lang="en-US" dirty="0"/>
              <a:t>
Redes </a:t>
            </a:r>
            <a:r>
              <a:rPr lang="en-US" dirty="0" err="1"/>
              <a:t>conmutadas</a:t>
            </a:r>
            <a:r>
              <a:rPr lang="en-US" dirty="0"/>
              <a:t> sin </a:t>
            </a:r>
            <a:r>
              <a:rPr lang="en-US" dirty="0" err="1"/>
              <a:t>bordes</a:t>
            </a:r>
            <a:endParaRPr lang="es-ES" sz="2800" dirty="0">
              <a:solidFill>
                <a:srgbClr val="00B0F0"/>
              </a:solidFill>
              <a:latin typeface="Arial" charset="0"/>
            </a:endParaRPr>
          </a:p>
        </p:txBody>
      </p:sp>
      <p:sp>
        <p:nvSpPr>
          <p:cNvPr id="2" name="Content Placeholder 3">
            <a:extLst>
              <a:ext uri="{FF2B5EF4-FFF2-40B4-BE49-F238E27FC236}">
                <a16:creationId xmlns:a16="http://schemas.microsoft.com/office/drawing/2014/main" id="{B4E5D8E5-AFC9-6F3F-47E4-2E31CA241EFF}"/>
              </a:ext>
            </a:extLst>
          </p:cNvPr>
          <p:cNvSpPr>
            <a:spLocks noGrp="1"/>
          </p:cNvSpPr>
          <p:nvPr>
            <p:ph idx="1"/>
          </p:nvPr>
        </p:nvSpPr>
        <p:spPr>
          <a:xfrm>
            <a:off x="559199" y="1784721"/>
            <a:ext cx="8105830" cy="12850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p>
            <a:pPr marL="15875" indent="0" algn="just" defTabSz="684213" fontAlgn="base">
              <a:spcBef>
                <a:spcPts val="300"/>
              </a:spcBef>
              <a:spcAft>
                <a:spcPts val="300"/>
              </a:spcAft>
              <a:buClr>
                <a:schemeClr val="tx2"/>
              </a:buClr>
              <a:buSzPct val="90000"/>
              <a:buNone/>
            </a:pPr>
            <a:r>
              <a:rPr lang="es-ES" sz="1800" dirty="0">
                <a:solidFill>
                  <a:srgbClr val="000000"/>
                </a:solidFill>
              </a:rPr>
              <a:t>Cisco </a:t>
            </a:r>
            <a:r>
              <a:rPr lang="es-ES" sz="1800" dirty="0" err="1">
                <a:solidFill>
                  <a:srgbClr val="000000"/>
                </a:solidFill>
              </a:rPr>
              <a:t>Borderless</a:t>
            </a:r>
            <a:r>
              <a:rPr lang="es-ES" sz="1800" dirty="0">
                <a:solidFill>
                  <a:srgbClr val="000000"/>
                </a:solidFill>
              </a:rPr>
              <a:t> Network es una arquitectura de red que permite que las organizaciones se conecten con cualquier persona, en cualquier lugar, en cualquier momento y en cualquier dispositivo de forma segura, confiable y sin inconvenientes.</a:t>
            </a:r>
            <a:endParaRPr lang="es-419" sz="1800" dirty="0">
              <a:solidFill>
                <a:srgbClr val="000000"/>
              </a:solidFill>
            </a:endParaRPr>
          </a:p>
        </p:txBody>
      </p:sp>
      <p:sp>
        <p:nvSpPr>
          <p:cNvPr id="4" name="Content Placeholder 3">
            <a:extLst>
              <a:ext uri="{FF2B5EF4-FFF2-40B4-BE49-F238E27FC236}">
                <a16:creationId xmlns:a16="http://schemas.microsoft.com/office/drawing/2014/main" id="{572E262C-DA88-8565-E1DD-F8DCCFA55DA1}"/>
              </a:ext>
            </a:extLst>
          </p:cNvPr>
          <p:cNvSpPr txBox="1">
            <a:spLocks/>
          </p:cNvSpPr>
          <p:nvPr/>
        </p:nvSpPr>
        <p:spPr>
          <a:xfrm>
            <a:off x="559199" y="3150325"/>
            <a:ext cx="4431806" cy="29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lang="en-US" sz="2000" b="0" i="0" kern="1200" baseline="0">
                <a:solidFill>
                  <a:schemeClr val="bg1"/>
                </a:solidFill>
                <a:latin typeface="+mn-lt"/>
                <a:ea typeface="ＭＳ Ｐゴシック" charset="0"/>
                <a:cs typeface="CiscoSans ExtraLight"/>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01625" indent="-285750" algn="l" defTabSz="684213" rtl="0" fontAlgn="base">
              <a:spcBef>
                <a:spcPts val="300"/>
              </a:spcBef>
              <a:spcAft>
                <a:spcPts val="300"/>
              </a:spcAft>
              <a:buClr>
                <a:schemeClr val="tx2"/>
              </a:buClr>
              <a:buSzPct val="90000"/>
              <a:buFont typeface="Wingdings" panose="05000000000000000000" pitchFamily="2" charset="2"/>
              <a:buChar char="§"/>
            </a:pPr>
            <a:r>
              <a:rPr lang="es-419" sz="1800" dirty="0">
                <a:solidFill>
                  <a:srgbClr val="000000"/>
                </a:solidFill>
              </a:rPr>
              <a:t>Proporciona el marco para unificar el acceso por cable e inalámbrico, basado en una infraestructura jerárquica de hardware que es escalable y resistente.</a:t>
            </a:r>
          </a:p>
          <a:p>
            <a:pPr marL="301625" indent="-285750" algn="l" defTabSz="684213" fontAlgn="base">
              <a:spcBef>
                <a:spcPts val="300"/>
              </a:spcBef>
              <a:spcAft>
                <a:spcPts val="300"/>
              </a:spcAft>
              <a:buClr>
                <a:schemeClr val="tx2"/>
              </a:buClr>
              <a:buSzPct val="90000"/>
              <a:buFont typeface="Wingdings" panose="05000000000000000000" pitchFamily="2" charset="2"/>
              <a:buChar char="§"/>
            </a:pPr>
            <a:endParaRPr lang="en-CA" sz="1800" dirty="0">
              <a:solidFill>
                <a:srgbClr val="000000"/>
              </a:solidFill>
            </a:endParaRPr>
          </a:p>
          <a:p>
            <a:pPr marL="301625" indent="-285750" algn="l" defTabSz="684213" rtl="0" fontAlgn="base">
              <a:spcBef>
                <a:spcPts val="300"/>
              </a:spcBef>
              <a:spcAft>
                <a:spcPts val="300"/>
              </a:spcAft>
              <a:buClr>
                <a:schemeClr val="tx2"/>
              </a:buClr>
              <a:buSzPct val="90000"/>
              <a:buFont typeface="Wingdings" panose="05000000000000000000" pitchFamily="2" charset="2"/>
              <a:buChar char="§"/>
            </a:pPr>
            <a:r>
              <a:rPr lang="es-419" sz="1800" dirty="0">
                <a:solidFill>
                  <a:srgbClr val="000000"/>
                </a:solidFill>
              </a:rPr>
              <a:t>Las redes conmutadas sin bordes son jerárquicas, modulares, resistentes y flexibles.</a:t>
            </a:r>
          </a:p>
          <a:p>
            <a:pPr marL="15875" indent="0" algn="l" defTabSz="684213" fontAlgn="base">
              <a:spcBef>
                <a:spcPts val="300"/>
              </a:spcBef>
              <a:spcAft>
                <a:spcPts val="300"/>
              </a:spcAft>
              <a:buClr>
                <a:schemeClr val="tx2"/>
              </a:buClr>
              <a:buSzPct val="90000"/>
            </a:pPr>
            <a:endParaRPr lang="en-CA" sz="1600" dirty="0">
              <a:solidFill>
                <a:srgbClr val="000000"/>
              </a:solidFill>
            </a:endParaRPr>
          </a:p>
        </p:txBody>
      </p:sp>
      <p:pic>
        <p:nvPicPr>
          <p:cNvPr id="5" name="Picture 1">
            <a:extLst>
              <a:ext uri="{FF2B5EF4-FFF2-40B4-BE49-F238E27FC236}">
                <a16:creationId xmlns:a16="http://schemas.microsoft.com/office/drawing/2014/main" id="{A8512BA4-778D-D489-11ED-2C5803FD6933}"/>
              </a:ext>
            </a:extLst>
          </p:cNvPr>
          <p:cNvPicPr>
            <a:picLocks noChangeAspect="1"/>
          </p:cNvPicPr>
          <p:nvPr/>
        </p:nvPicPr>
        <p:blipFill>
          <a:blip r:embed="rId3"/>
          <a:stretch>
            <a:fillRect/>
          </a:stretch>
        </p:blipFill>
        <p:spPr>
          <a:xfrm>
            <a:off x="4991006" y="3150325"/>
            <a:ext cx="3847672" cy="2656937"/>
          </a:xfrm>
          <a:prstGeom prst="rect">
            <a:avLst/>
          </a:prstGeom>
        </p:spPr>
      </p:pic>
    </p:spTree>
    <p:extLst>
      <p:ext uri="{BB962C8B-B14F-4D97-AF65-F5344CB8AC3E}">
        <p14:creationId xmlns:p14="http://schemas.microsoft.com/office/powerpoint/2010/main" val="3216877175"/>
      </p:ext>
    </p:extLst>
  </p:cSld>
  <p:clrMapOvr>
    <a:masterClrMapping/>
  </p:clrMapOvr>
  <p:transition spd="med">
    <p:wipe dir="r"/>
  </p:transition>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29130</TotalTime>
  <Pages>28</Pages>
  <Words>3487</Words>
  <Application>Microsoft Office PowerPoint</Application>
  <PresentationFormat>Presentación en pantalla (4:3)</PresentationFormat>
  <Paragraphs>385</Paragraphs>
  <Slides>45</Slides>
  <Notes>45</Notes>
  <HiddenSlides>0</HiddenSlides>
  <MMClips>0</MMClips>
  <ScaleCrop>false</ScaleCrop>
  <HeadingPairs>
    <vt:vector size="6" baseType="variant">
      <vt:variant>
        <vt:lpstr>Fuentes usadas</vt:lpstr>
      </vt:variant>
      <vt:variant>
        <vt:i4>3</vt:i4>
      </vt:variant>
      <vt:variant>
        <vt:lpstr>Tema</vt:lpstr>
      </vt:variant>
      <vt:variant>
        <vt:i4>2</vt:i4>
      </vt:variant>
      <vt:variant>
        <vt:lpstr>Títulos de diapositiva</vt:lpstr>
      </vt:variant>
      <vt:variant>
        <vt:i4>45</vt:i4>
      </vt:variant>
    </vt:vector>
  </HeadingPairs>
  <TitlesOfParts>
    <vt:vector size="50" baseType="lpstr">
      <vt:lpstr>Arial</vt:lpstr>
      <vt:lpstr>Calibri</vt:lpstr>
      <vt:lpstr>Wingdings</vt:lpstr>
      <vt:lpstr>PPT-TMPLT-WHT_C</vt:lpstr>
      <vt:lpstr>NetAcad-4F_PPT-WHT_060408</vt:lpstr>
      <vt:lpstr>Diseño de LAN</vt:lpstr>
      <vt:lpstr>Redes convergentes
Complejidad creciente de las redes</vt:lpstr>
      <vt:lpstr>Redes convergentes
Switches</vt:lpstr>
      <vt:lpstr>Redes convergentes
Routers</vt:lpstr>
      <vt:lpstr>Redes convergentes
Telefonía IP</vt:lpstr>
      <vt:lpstr>Redes convergentes
Elementos de una red convergente</vt:lpstr>
      <vt:lpstr>Redes convergentes
Elementos de una red convergente</vt:lpstr>
      <vt:lpstr>Redes jerárquicas
La necesidad de escalar la red</vt:lpstr>
      <vt:lpstr>Redes jerárquicas
Redes conmutadas sin bordes</vt:lpstr>
      <vt:lpstr>Redes jerárquicas
Jerarquía en las redes</vt:lpstr>
      <vt:lpstr>Redes jerárquicas
Nivel de acceso</vt:lpstr>
      <vt:lpstr>Redes jerárquicas
Nivel de distribución</vt:lpstr>
      <vt:lpstr>Redes jerárquicas
Nivel de núcleo</vt:lpstr>
      <vt:lpstr>Redes jerárquicas
Jerarquía en las redes</vt:lpstr>
      <vt:lpstr>Presentación de PowerPoint</vt:lpstr>
      <vt:lpstr>Presentación de PowerPoint</vt:lpstr>
      <vt:lpstr>Redes jerárquicas
Niveles de acceso, distribución y núcleo</vt:lpstr>
      <vt:lpstr>Redes jerárquicas
Niveles de acceso y distribución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Hardware
Switches de configuración apilable</vt:lpstr>
      <vt:lpstr>Hardware
Switches de configuración modular</vt:lpstr>
      <vt:lpstr>Hardware
Switches de configuración modular</vt:lpstr>
      <vt:lpstr>Hardware
Switches multicapa</vt:lpstr>
      <vt:lpstr>Hardware
Routers</vt:lpstr>
      <vt:lpstr>Redes escalables Reducen el tamaño del dominio de errores</vt:lpstr>
      <vt:lpstr>Las redes escalables aumentan el ancho de banda</vt:lpstr>
      <vt:lpstr>Redes escalables Expandir la capa de acceso</vt:lpstr>
      <vt:lpstr>Redes escalables sintonizan protocolos de enrutamiento</vt:lpstr>
      <vt:lpstr>Presentación de PowerPoint</vt:lpstr>
      <vt:lpstr>Presentación de PowerPoint</vt:lpstr>
      <vt:lpstr>Redes jerárquicas
Redes conmutadas sin bordes</vt:lpstr>
      <vt:lpstr>Redes conmutadas
Switches</vt:lpstr>
      <vt:lpstr>Redes conmutadas
Switches</vt:lpstr>
      <vt:lpstr>4.2 En entorno de los switches</vt:lpstr>
      <vt:lpstr>Reenvío de tramas
Switching como un concepto general en redes y telecomunicaciones</vt:lpstr>
      <vt:lpstr>Reenvío de tramas
Completar en forma dinámica la tabla de direcciones MAC de un switch</vt:lpstr>
      <vt:lpstr>Reenvío de tramas
Métodos de reenvío de un switch</vt:lpstr>
      <vt:lpstr>Reenvío de tramas
Switching de almacenamiento y reenvío</vt:lpstr>
      <vt:lpstr>Reenvío de tramas
Switching por método de corte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Lizethe Pérez Fuertes</cp:lastModifiedBy>
  <cp:revision>1075</cp:revision>
  <cp:lastPrinted>1999-01-27T00:54:54Z</cp:lastPrinted>
  <dcterms:created xsi:type="dcterms:W3CDTF">2006-10-23T15:07:30Z</dcterms:created>
  <dcterms:modified xsi:type="dcterms:W3CDTF">2023-03-26T12:17:32Z</dcterms:modified>
</cp:coreProperties>
</file>